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Canva Sans Bold" charset="1" panose="020B0803030501040103"/>
      <p:regular r:id="rId13"/>
    </p:embeddedFont>
    <p:embeddedFont>
      <p:font typeface="Canva Sans" charset="1" panose="020B0503030501040103"/>
      <p:regular r:id="rId14"/>
    </p:embeddedFont>
    <p:embeddedFont>
      <p:font typeface="Montserrat Classic Bold" charset="1" panose="00000800000000000000"/>
      <p:regular r:id="rId15"/>
    </p:embeddedFont>
    <p:embeddedFont>
      <p:font typeface="Montserrat Light" charset="1" panose="00000400000000000000"/>
      <p:regular r:id="rId16"/>
    </p:embeddedFont>
    <p:embeddedFont>
      <p:font typeface="Roboto" charset="1" panose="02000000000000000000"/>
      <p:regular r:id="rId17"/>
    </p:embeddedFont>
    <p:embeddedFont>
      <p:font typeface="TAN Headline" charset="1" panose="00000000000000000000"/>
      <p:regular r:id="rId18"/>
    </p:embeddedFont>
    <p:embeddedFont>
      <p:font typeface="Fraunces" charset="1" panose="00000000000000000000"/>
      <p:regular r:id="rId19"/>
    </p:embeddedFont>
    <p:embeddedFont>
      <p:font typeface="Cooper BT Bold Italics" charset="1" panose="0208080405030B090404"/>
      <p:regular r:id="rId20"/>
    </p:embeddedFont>
    <p:embeddedFont>
      <p:font typeface="Canva Student Font" charset="1" panose="00000000000000000000"/>
      <p:regular r:id="rId21"/>
    </p:embeddedFont>
    <p:embeddedFont>
      <p:font typeface="Aileron Heavy" charset="1" panose="00000A00000000000000"/>
      <p:regular r:id="rId22"/>
    </p:embeddedFont>
    <p:embeddedFont>
      <p:font typeface="Montserrat Light Bold" charset="1" panose="00000800000000000000"/>
      <p:regular r:id="rId23"/>
    </p:embeddedFont>
    <p:embeddedFont>
      <p:font typeface="Roboto Bold" charset="1" panose="02000000000000000000"/>
      <p:regular r:id="rId24"/>
    </p:embeddedFont>
    <p:embeddedFont>
      <p:font typeface="Montserrat Light Bold Italics" charset="1" panose="000008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2.png" Type="http://schemas.openxmlformats.org/officeDocument/2006/relationships/image"/><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2.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6.png" Type="http://schemas.openxmlformats.org/officeDocument/2006/relationships/image"/><Relationship Id="rId12" Target="../media/image7.svg" Type="http://schemas.openxmlformats.org/officeDocument/2006/relationships/image"/><Relationship Id="rId2" Target="../media/image2.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0.png" Type="http://schemas.openxmlformats.org/officeDocument/2006/relationships/image"/><Relationship Id="rId4" Target="https://github.com/ananyabansal16/Myntra-WeForShe-MynChamps"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2661509" y="7838507"/>
            <a:ext cx="6087008" cy="1831450"/>
            <a:chOff x="0" y="0"/>
            <a:chExt cx="8116010" cy="2441933"/>
          </a:xfrm>
        </p:grpSpPr>
        <p:sp>
          <p:nvSpPr>
            <p:cNvPr name="TextBox 4" id="4"/>
            <p:cNvSpPr txBox="true"/>
            <p:nvPr/>
          </p:nvSpPr>
          <p:spPr>
            <a:xfrm rot="0">
              <a:off x="0" y="952762"/>
              <a:ext cx="8116010" cy="1489171"/>
            </a:xfrm>
            <a:prstGeom prst="rect">
              <a:avLst/>
            </a:prstGeom>
          </p:spPr>
          <p:txBody>
            <a:bodyPr anchor="t" rtlCol="false" tIns="0" lIns="0" bIns="0" rIns="0">
              <a:spAutoFit/>
            </a:bodyPr>
            <a:lstStyle/>
            <a:p>
              <a:pPr algn="l">
                <a:lnSpc>
                  <a:spcPts val="3014"/>
                </a:lnSpc>
              </a:pPr>
              <a:r>
                <a:rPr lang="en-US" sz="2153">
                  <a:solidFill>
                    <a:srgbClr val="000000"/>
                  </a:solidFill>
                  <a:latin typeface="Canva Sans Bold"/>
                  <a:ea typeface="Canva Sans Bold"/>
                  <a:cs typeface="Canva Sans Bold"/>
                  <a:sym typeface="Canva Sans Bold"/>
                </a:rPr>
                <a:t>Ananya Bansal  </a:t>
              </a:r>
              <a:r>
                <a:rPr lang="en-US" sz="2153">
                  <a:solidFill>
                    <a:srgbClr val="000000"/>
                  </a:solidFill>
                  <a:latin typeface="Canva Sans"/>
                  <a:ea typeface="Canva Sans"/>
                  <a:cs typeface="Canva Sans"/>
                  <a:sym typeface="Canva Sans"/>
                </a:rPr>
                <a:t>(Team Leader)</a:t>
              </a:r>
            </a:p>
            <a:p>
              <a:pPr algn="l">
                <a:lnSpc>
                  <a:spcPts val="3014"/>
                </a:lnSpc>
              </a:pPr>
              <a:r>
                <a:rPr lang="en-US" sz="2153">
                  <a:solidFill>
                    <a:srgbClr val="000000"/>
                  </a:solidFill>
                  <a:latin typeface="Canva Sans Bold"/>
                  <a:ea typeface="Canva Sans Bold"/>
                  <a:cs typeface="Canva Sans Bold"/>
                  <a:sym typeface="Canva Sans Bold"/>
                </a:rPr>
                <a:t>Saneha Garg </a:t>
              </a:r>
              <a:r>
                <a:rPr lang="en-US" sz="2153">
                  <a:solidFill>
                    <a:srgbClr val="000000"/>
                  </a:solidFill>
                  <a:latin typeface="Canva Sans"/>
                  <a:ea typeface="Canva Sans"/>
                  <a:cs typeface="Canva Sans"/>
                  <a:sym typeface="Canva Sans"/>
                </a:rPr>
                <a:t>(Team Member 1)</a:t>
              </a:r>
            </a:p>
            <a:p>
              <a:pPr algn="l">
                <a:lnSpc>
                  <a:spcPts val="3014"/>
                </a:lnSpc>
              </a:pPr>
              <a:r>
                <a:rPr lang="en-US" sz="2153">
                  <a:solidFill>
                    <a:srgbClr val="000000"/>
                  </a:solidFill>
                  <a:latin typeface="Canva Sans Bold"/>
                  <a:ea typeface="Canva Sans Bold"/>
                  <a:cs typeface="Canva Sans Bold"/>
                  <a:sym typeface="Canva Sans Bold"/>
                </a:rPr>
                <a:t>Mannat Pruthi </a:t>
              </a:r>
              <a:r>
                <a:rPr lang="en-US" sz="2153">
                  <a:solidFill>
                    <a:srgbClr val="000000"/>
                  </a:solidFill>
                  <a:latin typeface="Canva Sans"/>
                  <a:ea typeface="Canva Sans"/>
                  <a:cs typeface="Canva Sans"/>
                  <a:sym typeface="Canva Sans"/>
                </a:rPr>
                <a:t>(Team Member 2)</a:t>
              </a:r>
            </a:p>
          </p:txBody>
        </p:sp>
        <p:sp>
          <p:nvSpPr>
            <p:cNvPr name="TextBox 5" id="5"/>
            <p:cNvSpPr txBox="true"/>
            <p:nvPr/>
          </p:nvSpPr>
          <p:spPr>
            <a:xfrm rot="0">
              <a:off x="0" y="-38100"/>
              <a:ext cx="8116010" cy="526512"/>
            </a:xfrm>
            <a:prstGeom prst="rect">
              <a:avLst/>
            </a:prstGeom>
          </p:spPr>
          <p:txBody>
            <a:bodyPr anchor="t" rtlCol="false" tIns="0" lIns="0" bIns="0" rIns="0">
              <a:spAutoFit/>
            </a:bodyPr>
            <a:lstStyle/>
            <a:p>
              <a:pPr algn="l">
                <a:lnSpc>
                  <a:spcPts val="3434"/>
                </a:lnSpc>
              </a:pPr>
              <a:r>
                <a:rPr lang="en-US" sz="2453">
                  <a:solidFill>
                    <a:srgbClr val="000000"/>
                  </a:solidFill>
                  <a:latin typeface="Canva Sans Bold"/>
                  <a:ea typeface="Canva Sans Bold"/>
                  <a:cs typeface="Canva Sans Bold"/>
                  <a:sym typeface="Canva Sans Bold"/>
                </a:rPr>
                <a:t>MynChamps</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11584" y="2217664"/>
            <a:ext cx="16547716" cy="7668908"/>
            <a:chOff x="0" y="0"/>
            <a:chExt cx="22063621" cy="10225211"/>
          </a:xfrm>
        </p:grpSpPr>
        <p:sp>
          <p:nvSpPr>
            <p:cNvPr name="TextBox 3" id="3"/>
            <p:cNvSpPr txBox="true"/>
            <p:nvPr/>
          </p:nvSpPr>
          <p:spPr>
            <a:xfrm rot="0">
              <a:off x="66854" y="-76200"/>
              <a:ext cx="21399999" cy="1422400"/>
            </a:xfrm>
            <a:prstGeom prst="rect">
              <a:avLst/>
            </a:prstGeom>
          </p:spPr>
          <p:txBody>
            <a:bodyPr anchor="t" rtlCol="false" tIns="0" lIns="0" bIns="0" rIns="0">
              <a:spAutoFit/>
            </a:bodyPr>
            <a:lstStyle/>
            <a:p>
              <a:pPr algn="l">
                <a:lnSpc>
                  <a:spcPts val="4350"/>
                </a:lnSpc>
              </a:pPr>
              <a:r>
                <a:rPr lang="en-US" sz="3000" spc="420">
                  <a:solidFill>
                    <a:srgbClr val="000000"/>
                  </a:solidFill>
                  <a:latin typeface="Montserrat Classic Bold"/>
                  <a:ea typeface="Montserrat Classic Bold"/>
                  <a:cs typeface="Montserrat Classic Bold"/>
                  <a:sym typeface="Montserrat Classic Bold"/>
                </a:rPr>
                <a:t>TREND-IDENTIFICATION &amp; TREND-CENTRIC RECOMMENDATIONS:</a:t>
              </a:r>
            </a:p>
            <a:p>
              <a:pPr algn="l">
                <a:lnSpc>
                  <a:spcPts val="4350"/>
                </a:lnSpc>
              </a:pPr>
            </a:p>
          </p:txBody>
        </p:sp>
        <p:sp>
          <p:nvSpPr>
            <p:cNvPr name="TextBox 4" id="4"/>
            <p:cNvSpPr txBox="true"/>
            <p:nvPr/>
          </p:nvSpPr>
          <p:spPr>
            <a:xfrm rot="0">
              <a:off x="66854" y="749284"/>
              <a:ext cx="21996767" cy="3622675"/>
            </a:xfrm>
            <a:prstGeom prst="rect">
              <a:avLst/>
            </a:prstGeom>
          </p:spPr>
          <p:txBody>
            <a:bodyPr anchor="t" rtlCol="false" tIns="0" lIns="0" bIns="0" rIns="0">
              <a:spAutoFit/>
            </a:bodyPr>
            <a:lstStyle/>
            <a:p>
              <a:pPr algn="l">
                <a:lnSpc>
                  <a:spcPts val="4350"/>
                </a:lnSpc>
              </a:pPr>
              <a:r>
                <a:rPr lang="en-US" sz="3000" spc="120">
                  <a:solidFill>
                    <a:srgbClr val="000000"/>
                  </a:solidFill>
                  <a:latin typeface="Montserrat Light"/>
                  <a:ea typeface="Montserrat Light"/>
                  <a:cs typeface="Montserrat Light"/>
                  <a:sym typeface="Montserrat Light"/>
                </a:rPr>
                <a:t>Utilize data analytics and market research to identify emerging fashion trends. Employ AI-driven recommendation systems that analyze current fashion trends, customer preferences, and purchase history to deliver tailored product suggestions, enhancing customer engagement and conversion rates in the fast fashion segment.</a:t>
              </a:r>
            </a:p>
          </p:txBody>
        </p:sp>
        <p:sp>
          <p:nvSpPr>
            <p:cNvPr name="TextBox 5" id="5"/>
            <p:cNvSpPr txBox="true"/>
            <p:nvPr/>
          </p:nvSpPr>
          <p:spPr>
            <a:xfrm rot="0">
              <a:off x="66854" y="5043611"/>
              <a:ext cx="13227282" cy="685800"/>
            </a:xfrm>
            <a:prstGeom prst="rect">
              <a:avLst/>
            </a:prstGeom>
          </p:spPr>
          <p:txBody>
            <a:bodyPr anchor="t" rtlCol="false" tIns="0" lIns="0" bIns="0" rIns="0">
              <a:spAutoFit/>
            </a:bodyPr>
            <a:lstStyle/>
            <a:p>
              <a:pPr algn="l">
                <a:lnSpc>
                  <a:spcPts val="4350"/>
                </a:lnSpc>
              </a:pPr>
              <a:r>
                <a:rPr lang="en-US" sz="3000" spc="420">
                  <a:solidFill>
                    <a:srgbClr val="000000"/>
                  </a:solidFill>
                  <a:latin typeface="Montserrat Classic Bold"/>
                  <a:ea typeface="Montserrat Classic Bold"/>
                  <a:cs typeface="Montserrat Classic Bold"/>
                  <a:sym typeface="Montserrat Classic Bold"/>
                </a:rPr>
                <a:t>SOCIAL SHOPPING INTEGRATION: </a:t>
              </a:r>
            </a:p>
          </p:txBody>
        </p:sp>
        <p:sp>
          <p:nvSpPr>
            <p:cNvPr name="TextBox 6" id="6"/>
            <p:cNvSpPr txBox="true"/>
            <p:nvPr/>
          </p:nvSpPr>
          <p:spPr>
            <a:xfrm rot="0">
              <a:off x="0" y="5865936"/>
              <a:ext cx="22063621" cy="4359275"/>
            </a:xfrm>
            <a:prstGeom prst="rect">
              <a:avLst/>
            </a:prstGeom>
          </p:spPr>
          <p:txBody>
            <a:bodyPr anchor="t" rtlCol="false" tIns="0" lIns="0" bIns="0" rIns="0">
              <a:spAutoFit/>
            </a:bodyPr>
            <a:lstStyle/>
            <a:p>
              <a:pPr algn="l">
                <a:lnSpc>
                  <a:spcPts val="4350"/>
                </a:lnSpc>
              </a:pPr>
              <a:r>
                <a:rPr lang="en-US" sz="3000" spc="120">
                  <a:solidFill>
                    <a:srgbClr val="000000"/>
                  </a:solidFill>
                  <a:latin typeface="Montserrat Light"/>
                  <a:ea typeface="Montserrat Light"/>
                  <a:cs typeface="Montserrat Light"/>
                  <a:sym typeface="Montserrat Light"/>
                </a:rPr>
                <a:t>Integrate social media functionalities and user-generated content, such as influencer collaborations, customer reviews, and shoppable posts, to create an interactive and immersive shopping experience that resonates with fast fashion enthusiasts, positioning Myntra as the go-to destination, driving customer growth and conversion. </a:t>
              </a:r>
            </a:p>
            <a:p>
              <a:pPr algn="l">
                <a:lnSpc>
                  <a:spcPts val="4350"/>
                </a:lnSpc>
              </a:pPr>
            </a:p>
          </p:txBody>
        </p:sp>
      </p:grpSp>
      <p:sp>
        <p:nvSpPr>
          <p:cNvPr name="Freeform 7" id="7"/>
          <p:cNvSpPr/>
          <p:nvPr/>
        </p:nvSpPr>
        <p:spPr>
          <a:xfrm flipH="false" flipV="false" rot="0">
            <a:off x="16500862" y="9390895"/>
            <a:ext cx="1593076" cy="896105"/>
          </a:xfrm>
          <a:custGeom>
            <a:avLst/>
            <a:gdLst/>
            <a:ahLst/>
            <a:cxnLst/>
            <a:rect r="r" b="b" t="t" l="l"/>
            <a:pathLst>
              <a:path h="896105" w="1593076">
                <a:moveTo>
                  <a:pt x="0" y="0"/>
                </a:moveTo>
                <a:lnTo>
                  <a:pt x="1593076" y="0"/>
                </a:lnTo>
                <a:lnTo>
                  <a:pt x="1593076" y="896105"/>
                </a:lnTo>
                <a:lnTo>
                  <a:pt x="0" y="896105"/>
                </a:lnTo>
                <a:lnTo>
                  <a:pt x="0" y="0"/>
                </a:lnTo>
                <a:close/>
              </a:path>
            </a:pathLst>
          </a:custGeom>
          <a:blipFill>
            <a:blip r:embed="rId2"/>
            <a:stretch>
              <a:fillRect l="0" t="0" r="0" b="0"/>
            </a:stretch>
          </a:blipFill>
        </p:spPr>
      </p:sp>
      <p:sp>
        <p:nvSpPr>
          <p:cNvPr name="AutoShape 8" id="8"/>
          <p:cNvSpPr/>
          <p:nvPr/>
        </p:nvSpPr>
        <p:spPr>
          <a:xfrm>
            <a:off x="-53528" y="10287000"/>
            <a:ext cx="18341528" cy="0"/>
          </a:xfrm>
          <a:prstGeom prst="line">
            <a:avLst/>
          </a:prstGeom>
          <a:ln cap="flat" w="161925">
            <a:solidFill>
              <a:srgbClr val="301D3B"/>
            </a:solidFill>
            <a:prstDash val="solid"/>
            <a:headEnd type="none" len="sm" w="sm"/>
            <a:tailEnd type="none" len="sm" w="sm"/>
          </a:ln>
        </p:spPr>
      </p:sp>
      <p:sp>
        <p:nvSpPr>
          <p:cNvPr name="TextBox 9" id="9"/>
          <p:cNvSpPr txBox="true"/>
          <p:nvPr/>
        </p:nvSpPr>
        <p:spPr>
          <a:xfrm rot="0">
            <a:off x="-53528" y="472439"/>
            <a:ext cx="7703364" cy="988696"/>
          </a:xfrm>
          <a:prstGeom prst="rect">
            <a:avLst/>
          </a:prstGeom>
        </p:spPr>
        <p:txBody>
          <a:bodyPr anchor="t" rtlCol="false" tIns="0" lIns="0" bIns="0" rIns="0">
            <a:spAutoFit/>
          </a:bodyPr>
          <a:lstStyle/>
          <a:p>
            <a:pPr algn="ctr">
              <a:lnSpc>
                <a:spcPts val="7979"/>
              </a:lnSpc>
              <a:spcBef>
                <a:spcPct val="0"/>
              </a:spcBef>
            </a:pPr>
            <a:r>
              <a:rPr lang="en-US" sz="5699">
                <a:solidFill>
                  <a:srgbClr val="000000"/>
                </a:solidFill>
                <a:latin typeface="Roboto"/>
                <a:ea typeface="Roboto"/>
                <a:cs typeface="Roboto"/>
                <a:sym typeface="Roboto"/>
              </a:rPr>
              <a:t>Problem Statement</a:t>
            </a:r>
          </a:p>
        </p:txBody>
      </p:sp>
      <p:sp>
        <p:nvSpPr>
          <p:cNvPr name="TextBox 10" id="10"/>
          <p:cNvSpPr txBox="true"/>
          <p:nvPr/>
        </p:nvSpPr>
        <p:spPr>
          <a:xfrm rot="0">
            <a:off x="13939495" y="739139"/>
            <a:ext cx="3610127" cy="526940"/>
          </a:xfrm>
          <a:prstGeom prst="rect">
            <a:avLst/>
          </a:prstGeom>
        </p:spPr>
        <p:txBody>
          <a:bodyPr anchor="t" rtlCol="false" tIns="0" lIns="0" bIns="0" rIns="0">
            <a:spAutoFit/>
          </a:bodyPr>
          <a:lstStyle/>
          <a:p>
            <a:pPr algn="ctr">
              <a:lnSpc>
                <a:spcPts val="3861"/>
              </a:lnSpc>
            </a:pPr>
            <a:r>
              <a:rPr lang="en-US" sz="4438">
                <a:solidFill>
                  <a:srgbClr val="FE8D2A"/>
                </a:solidFill>
                <a:latin typeface="TAN Headline"/>
                <a:ea typeface="TAN Headline"/>
                <a:cs typeface="TAN Headline"/>
                <a:sym typeface="TAN Headline"/>
              </a:rPr>
              <a:t>GlowUp!</a:t>
            </a:r>
          </a:p>
        </p:txBody>
      </p:sp>
      <p:sp>
        <p:nvSpPr>
          <p:cNvPr name="TextBox 11" id="11"/>
          <p:cNvSpPr txBox="true"/>
          <p:nvPr/>
        </p:nvSpPr>
        <p:spPr>
          <a:xfrm rot="0">
            <a:off x="15006660" y="1408955"/>
            <a:ext cx="3610127" cy="528912"/>
          </a:xfrm>
          <a:prstGeom prst="rect">
            <a:avLst/>
          </a:prstGeom>
        </p:spPr>
        <p:txBody>
          <a:bodyPr anchor="t" rtlCol="false" tIns="0" lIns="0" bIns="0" rIns="0">
            <a:spAutoFit/>
          </a:bodyPr>
          <a:lstStyle/>
          <a:p>
            <a:pPr algn="ctr">
              <a:lnSpc>
                <a:spcPts val="3861"/>
              </a:lnSpc>
            </a:pPr>
            <a:r>
              <a:rPr lang="en-US" sz="4438">
                <a:solidFill>
                  <a:srgbClr val="F31AB0"/>
                </a:solidFill>
                <a:latin typeface="TAN Headline"/>
                <a:ea typeface="TAN Headline"/>
                <a:cs typeface="TAN Headline"/>
                <a:sym typeface="TAN Headline"/>
              </a:rPr>
              <a:t>#GOAT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0" y="10287000"/>
            <a:ext cx="18503339" cy="0"/>
          </a:xfrm>
          <a:prstGeom prst="line">
            <a:avLst/>
          </a:prstGeom>
          <a:ln cap="flat" w="161925">
            <a:solidFill>
              <a:srgbClr val="301D3B"/>
            </a:solidFill>
            <a:prstDash val="solid"/>
            <a:headEnd type="none" len="sm" w="sm"/>
            <a:tailEnd type="none" len="sm" w="sm"/>
          </a:ln>
        </p:spPr>
      </p:sp>
      <p:sp>
        <p:nvSpPr>
          <p:cNvPr name="Freeform 3" id="3"/>
          <p:cNvSpPr/>
          <p:nvPr/>
        </p:nvSpPr>
        <p:spPr>
          <a:xfrm flipH="false" flipV="false" rot="0">
            <a:off x="10033710" y="879160"/>
            <a:ext cx="3936089" cy="8583321"/>
          </a:xfrm>
          <a:custGeom>
            <a:avLst/>
            <a:gdLst/>
            <a:ahLst/>
            <a:cxnLst/>
            <a:rect r="r" b="b" t="t" l="l"/>
            <a:pathLst>
              <a:path h="8583321" w="3936089">
                <a:moveTo>
                  <a:pt x="0" y="0"/>
                </a:moveTo>
                <a:lnTo>
                  <a:pt x="3936090" y="0"/>
                </a:lnTo>
                <a:lnTo>
                  <a:pt x="3936090" y="8583321"/>
                </a:lnTo>
                <a:lnTo>
                  <a:pt x="0" y="8583321"/>
                </a:lnTo>
                <a:lnTo>
                  <a:pt x="0" y="0"/>
                </a:lnTo>
                <a:close/>
              </a:path>
            </a:pathLst>
          </a:custGeom>
          <a:blipFill>
            <a:blip r:embed="rId2"/>
            <a:stretch>
              <a:fillRect l="0" t="0" r="0" b="0"/>
            </a:stretch>
          </a:blipFill>
        </p:spPr>
      </p:sp>
      <p:sp>
        <p:nvSpPr>
          <p:cNvPr name="Freeform 4" id="4"/>
          <p:cNvSpPr/>
          <p:nvPr/>
        </p:nvSpPr>
        <p:spPr>
          <a:xfrm flipH="true" flipV="false" rot="1802864">
            <a:off x="9147774" y="4165373"/>
            <a:ext cx="1071418" cy="302675"/>
          </a:xfrm>
          <a:custGeom>
            <a:avLst/>
            <a:gdLst/>
            <a:ahLst/>
            <a:cxnLst/>
            <a:rect r="r" b="b" t="t" l="l"/>
            <a:pathLst>
              <a:path h="302675" w="1071418">
                <a:moveTo>
                  <a:pt x="1071417" y="0"/>
                </a:moveTo>
                <a:lnTo>
                  <a:pt x="0" y="0"/>
                </a:lnTo>
                <a:lnTo>
                  <a:pt x="0" y="302676"/>
                </a:lnTo>
                <a:lnTo>
                  <a:pt x="1071417" y="302676"/>
                </a:lnTo>
                <a:lnTo>
                  <a:pt x="107141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4852462">
            <a:off x="13922275" y="4776556"/>
            <a:ext cx="449954" cy="696254"/>
          </a:xfrm>
          <a:custGeom>
            <a:avLst/>
            <a:gdLst/>
            <a:ahLst/>
            <a:cxnLst/>
            <a:rect r="r" b="b" t="t" l="l"/>
            <a:pathLst>
              <a:path h="696254" w="449954">
                <a:moveTo>
                  <a:pt x="0" y="0"/>
                </a:moveTo>
                <a:lnTo>
                  <a:pt x="449954" y="0"/>
                </a:lnTo>
                <a:lnTo>
                  <a:pt x="449954" y="696255"/>
                </a:lnTo>
                <a:lnTo>
                  <a:pt x="0" y="6962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7423560">
            <a:off x="14045596" y="3933546"/>
            <a:ext cx="405458" cy="766329"/>
          </a:xfrm>
          <a:custGeom>
            <a:avLst/>
            <a:gdLst/>
            <a:ahLst/>
            <a:cxnLst/>
            <a:rect r="r" b="b" t="t" l="l"/>
            <a:pathLst>
              <a:path h="766329" w="405458">
                <a:moveTo>
                  <a:pt x="0" y="0"/>
                </a:moveTo>
                <a:lnTo>
                  <a:pt x="405458" y="0"/>
                </a:lnTo>
                <a:lnTo>
                  <a:pt x="405458" y="766330"/>
                </a:lnTo>
                <a:lnTo>
                  <a:pt x="0" y="7663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6820010">
            <a:off x="14112295" y="4205385"/>
            <a:ext cx="521343" cy="985356"/>
          </a:xfrm>
          <a:custGeom>
            <a:avLst/>
            <a:gdLst/>
            <a:ahLst/>
            <a:cxnLst/>
            <a:rect r="r" b="b" t="t" l="l"/>
            <a:pathLst>
              <a:path h="985356" w="521343">
                <a:moveTo>
                  <a:pt x="0" y="0"/>
                </a:moveTo>
                <a:lnTo>
                  <a:pt x="521343" y="0"/>
                </a:lnTo>
                <a:lnTo>
                  <a:pt x="521343" y="985356"/>
                </a:lnTo>
                <a:lnTo>
                  <a:pt x="0" y="98535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lgDash"/>
            <a:miter/>
          </a:ln>
        </p:spPr>
      </p:sp>
      <p:sp>
        <p:nvSpPr>
          <p:cNvPr name="Freeform 8" id="8"/>
          <p:cNvSpPr/>
          <p:nvPr/>
        </p:nvSpPr>
        <p:spPr>
          <a:xfrm flipH="true" flipV="true" rot="566798">
            <a:off x="8922194" y="5266705"/>
            <a:ext cx="1868127" cy="1664332"/>
          </a:xfrm>
          <a:custGeom>
            <a:avLst/>
            <a:gdLst/>
            <a:ahLst/>
            <a:cxnLst/>
            <a:rect r="r" b="b" t="t" l="l"/>
            <a:pathLst>
              <a:path h="1664332" w="1868127">
                <a:moveTo>
                  <a:pt x="1868127" y="1664332"/>
                </a:moveTo>
                <a:lnTo>
                  <a:pt x="0" y="1664332"/>
                </a:lnTo>
                <a:lnTo>
                  <a:pt x="0" y="0"/>
                </a:lnTo>
                <a:lnTo>
                  <a:pt x="1868127" y="0"/>
                </a:lnTo>
                <a:lnTo>
                  <a:pt x="1868127" y="1664332"/>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9" id="9"/>
          <p:cNvGrpSpPr/>
          <p:nvPr/>
        </p:nvGrpSpPr>
        <p:grpSpPr>
          <a:xfrm rot="0">
            <a:off x="12852635" y="8817028"/>
            <a:ext cx="4406665" cy="1174319"/>
            <a:chOff x="0" y="0"/>
            <a:chExt cx="5875553" cy="1565759"/>
          </a:xfrm>
        </p:grpSpPr>
        <p:sp>
          <p:nvSpPr>
            <p:cNvPr name="TextBox 10" id="10"/>
            <p:cNvSpPr txBox="true"/>
            <p:nvPr/>
          </p:nvSpPr>
          <p:spPr>
            <a:xfrm rot="0">
              <a:off x="0" y="161925"/>
              <a:ext cx="5875553" cy="933734"/>
            </a:xfrm>
            <a:prstGeom prst="rect">
              <a:avLst/>
            </a:prstGeom>
          </p:spPr>
          <p:txBody>
            <a:bodyPr anchor="t" rtlCol="false" tIns="0" lIns="0" bIns="0" rIns="0">
              <a:spAutoFit/>
            </a:bodyPr>
            <a:lstStyle/>
            <a:p>
              <a:pPr algn="ctr">
                <a:lnSpc>
                  <a:spcPts val="4713"/>
                </a:lnSpc>
              </a:pPr>
              <a:r>
                <a:rPr lang="en-US" sz="5417">
                  <a:solidFill>
                    <a:srgbClr val="F31AB0"/>
                  </a:solidFill>
                  <a:latin typeface="TAN Headline"/>
                  <a:ea typeface="TAN Headline"/>
                  <a:cs typeface="TAN Headline"/>
                  <a:sym typeface="TAN Headline"/>
                </a:rPr>
                <a:t>Send</a:t>
              </a:r>
            </a:p>
          </p:txBody>
        </p:sp>
        <p:sp>
          <p:nvSpPr>
            <p:cNvPr name="TextBox 11" id="11"/>
            <p:cNvSpPr txBox="true"/>
            <p:nvPr/>
          </p:nvSpPr>
          <p:spPr>
            <a:xfrm rot="0">
              <a:off x="0" y="973178"/>
              <a:ext cx="5875553" cy="592581"/>
            </a:xfrm>
            <a:prstGeom prst="rect">
              <a:avLst/>
            </a:prstGeom>
          </p:spPr>
          <p:txBody>
            <a:bodyPr anchor="t" rtlCol="false" tIns="0" lIns="0" bIns="0" rIns="0">
              <a:spAutoFit/>
            </a:bodyPr>
            <a:lstStyle/>
            <a:p>
              <a:pPr algn="ctr">
                <a:lnSpc>
                  <a:spcPts val="3897"/>
                </a:lnSpc>
              </a:pPr>
              <a:r>
                <a:rPr lang="en-US" sz="2783" spc="278">
                  <a:solidFill>
                    <a:srgbClr val="000000"/>
                  </a:solidFill>
                  <a:latin typeface="Fraunces"/>
                  <a:ea typeface="Fraunces"/>
                  <a:cs typeface="Fraunces"/>
                  <a:sym typeface="Fraunces"/>
                </a:rPr>
                <a:t>FITCHECK!</a:t>
              </a:r>
            </a:p>
          </p:txBody>
        </p:sp>
      </p:grpSp>
      <p:sp>
        <p:nvSpPr>
          <p:cNvPr name="Freeform 12" id="12"/>
          <p:cNvSpPr/>
          <p:nvPr/>
        </p:nvSpPr>
        <p:spPr>
          <a:xfrm flipH="false" flipV="false" rot="0">
            <a:off x="16500862" y="9390895"/>
            <a:ext cx="1593076" cy="896105"/>
          </a:xfrm>
          <a:custGeom>
            <a:avLst/>
            <a:gdLst/>
            <a:ahLst/>
            <a:cxnLst/>
            <a:rect r="r" b="b" t="t" l="l"/>
            <a:pathLst>
              <a:path h="896105" w="1593076">
                <a:moveTo>
                  <a:pt x="0" y="0"/>
                </a:moveTo>
                <a:lnTo>
                  <a:pt x="1593076" y="0"/>
                </a:lnTo>
                <a:lnTo>
                  <a:pt x="1593076" y="896105"/>
                </a:lnTo>
                <a:lnTo>
                  <a:pt x="0" y="896105"/>
                </a:lnTo>
                <a:lnTo>
                  <a:pt x="0" y="0"/>
                </a:lnTo>
                <a:close/>
              </a:path>
            </a:pathLst>
          </a:custGeom>
          <a:blipFill>
            <a:blip r:embed="rId11"/>
            <a:stretch>
              <a:fillRect l="0" t="0" r="0" b="0"/>
            </a:stretch>
          </a:blipFill>
        </p:spPr>
      </p:sp>
      <p:sp>
        <p:nvSpPr>
          <p:cNvPr name="TextBox 13" id="13"/>
          <p:cNvSpPr txBox="true"/>
          <p:nvPr/>
        </p:nvSpPr>
        <p:spPr>
          <a:xfrm rot="0">
            <a:off x="1769688" y="534471"/>
            <a:ext cx="7703364" cy="988696"/>
          </a:xfrm>
          <a:prstGeom prst="rect">
            <a:avLst/>
          </a:prstGeom>
        </p:spPr>
        <p:txBody>
          <a:bodyPr anchor="t" rtlCol="false" tIns="0" lIns="0" bIns="0" rIns="0">
            <a:spAutoFit/>
          </a:bodyPr>
          <a:lstStyle/>
          <a:p>
            <a:pPr algn="ctr">
              <a:lnSpc>
                <a:spcPts val="7979"/>
              </a:lnSpc>
              <a:spcBef>
                <a:spcPct val="0"/>
              </a:spcBef>
            </a:pPr>
            <a:r>
              <a:rPr lang="en-US" sz="5699">
                <a:solidFill>
                  <a:srgbClr val="000000"/>
                </a:solidFill>
                <a:latin typeface="Roboto"/>
                <a:ea typeface="Roboto"/>
                <a:cs typeface="Roboto"/>
                <a:sym typeface="Roboto"/>
              </a:rPr>
              <a:t>Solution 1</a:t>
            </a:r>
          </a:p>
        </p:txBody>
      </p:sp>
      <p:sp>
        <p:nvSpPr>
          <p:cNvPr name="TextBox 14" id="14"/>
          <p:cNvSpPr txBox="true"/>
          <p:nvPr/>
        </p:nvSpPr>
        <p:spPr>
          <a:xfrm rot="0">
            <a:off x="14248325" y="895737"/>
            <a:ext cx="3310362" cy="2008213"/>
          </a:xfrm>
          <a:prstGeom prst="rect">
            <a:avLst/>
          </a:prstGeom>
        </p:spPr>
        <p:txBody>
          <a:bodyPr anchor="t" rtlCol="false" tIns="0" lIns="0" bIns="0" rIns="0">
            <a:spAutoFit/>
          </a:bodyPr>
          <a:lstStyle/>
          <a:p>
            <a:pPr algn="r">
              <a:lnSpc>
                <a:spcPts val="5336"/>
              </a:lnSpc>
            </a:pPr>
            <a:r>
              <a:rPr lang="en-US" sz="3811" spc="-133">
                <a:solidFill>
                  <a:srgbClr val="000000"/>
                </a:solidFill>
                <a:latin typeface="Cooper BT Bold Italics"/>
                <a:ea typeface="Cooper BT Bold Italics"/>
                <a:cs typeface="Cooper BT Bold Italics"/>
                <a:sym typeface="Cooper BT Bold Italics"/>
              </a:rPr>
              <a:t>Create your very own </a:t>
            </a:r>
            <a:r>
              <a:rPr lang="en-US" sz="3811" spc="-133">
                <a:solidFill>
                  <a:srgbClr val="F31AB0"/>
                </a:solidFill>
                <a:latin typeface="Cooper BT Bold Italics"/>
                <a:ea typeface="Cooper BT Bold Italics"/>
                <a:cs typeface="Cooper BT Bold Italics"/>
                <a:sym typeface="Cooper BT Bold Italics"/>
              </a:rPr>
              <a:t>Myntra</a:t>
            </a:r>
            <a:r>
              <a:rPr lang="en-US" sz="3811" spc="-133">
                <a:solidFill>
                  <a:srgbClr val="E65418"/>
                </a:solidFill>
                <a:latin typeface="Cooper BT Bold Italics"/>
                <a:ea typeface="Cooper BT Bold Italics"/>
                <a:cs typeface="Cooper BT Bold Italics"/>
                <a:sym typeface="Cooper BT Bold Italics"/>
              </a:rPr>
              <a:t>Me</a:t>
            </a:r>
            <a:r>
              <a:rPr lang="en-US" sz="3811" spc="-133">
                <a:solidFill>
                  <a:srgbClr val="000000"/>
                </a:solidFill>
                <a:latin typeface="Cooper BT Bold Italics"/>
                <a:ea typeface="Cooper BT Bold Italics"/>
                <a:cs typeface="Cooper BT Bold Italics"/>
                <a:sym typeface="Cooper BT Bold Italics"/>
              </a:rPr>
              <a:t>!</a:t>
            </a:r>
          </a:p>
        </p:txBody>
      </p:sp>
      <p:sp>
        <p:nvSpPr>
          <p:cNvPr name="TextBox 15" id="15"/>
          <p:cNvSpPr txBox="true"/>
          <p:nvPr/>
        </p:nvSpPr>
        <p:spPr>
          <a:xfrm rot="0">
            <a:off x="7086537" y="2099868"/>
            <a:ext cx="4406665" cy="655678"/>
          </a:xfrm>
          <a:prstGeom prst="rect">
            <a:avLst/>
          </a:prstGeom>
        </p:spPr>
        <p:txBody>
          <a:bodyPr anchor="t" rtlCol="false" tIns="0" lIns="0" bIns="0" rIns="0">
            <a:spAutoFit/>
          </a:bodyPr>
          <a:lstStyle/>
          <a:p>
            <a:pPr algn="ctr">
              <a:lnSpc>
                <a:spcPts val="4713"/>
              </a:lnSpc>
            </a:pPr>
            <a:r>
              <a:rPr lang="en-US" sz="5417">
                <a:solidFill>
                  <a:srgbClr val="E65418"/>
                </a:solidFill>
                <a:latin typeface="TAN Headline"/>
                <a:ea typeface="TAN Headline"/>
                <a:cs typeface="TAN Headline"/>
                <a:sym typeface="TAN Headline"/>
              </a:rPr>
              <a:t>#Slay</a:t>
            </a:r>
          </a:p>
        </p:txBody>
      </p:sp>
      <p:sp>
        <p:nvSpPr>
          <p:cNvPr name="TextBox 16" id="16"/>
          <p:cNvSpPr txBox="true"/>
          <p:nvPr/>
        </p:nvSpPr>
        <p:spPr>
          <a:xfrm rot="0">
            <a:off x="14928846" y="4700352"/>
            <a:ext cx="2431270" cy="624646"/>
          </a:xfrm>
          <a:prstGeom prst="rect">
            <a:avLst/>
          </a:prstGeom>
        </p:spPr>
        <p:txBody>
          <a:bodyPr anchor="t" rtlCol="false" tIns="0" lIns="0" bIns="0" rIns="0">
            <a:spAutoFit/>
          </a:bodyPr>
          <a:lstStyle/>
          <a:p>
            <a:pPr algn="l" marL="0" indent="0" lvl="0">
              <a:lnSpc>
                <a:spcPts val="2360"/>
              </a:lnSpc>
            </a:pPr>
            <a:r>
              <a:rPr lang="en-US" sz="2565" spc="-28">
                <a:solidFill>
                  <a:srgbClr val="000000"/>
                </a:solidFill>
                <a:latin typeface="Canva Student Font"/>
                <a:ea typeface="Canva Student Font"/>
                <a:cs typeface="Canva Student Font"/>
                <a:sym typeface="Canva Student Font"/>
              </a:rPr>
              <a:t>Share your fit check with your FAM!</a:t>
            </a:r>
          </a:p>
        </p:txBody>
      </p:sp>
      <p:sp>
        <p:nvSpPr>
          <p:cNvPr name="TextBox 17" id="17"/>
          <p:cNvSpPr txBox="true"/>
          <p:nvPr/>
        </p:nvSpPr>
        <p:spPr>
          <a:xfrm rot="0">
            <a:off x="14147252" y="5459176"/>
            <a:ext cx="2431270" cy="329371"/>
          </a:xfrm>
          <a:prstGeom prst="rect">
            <a:avLst/>
          </a:prstGeom>
        </p:spPr>
        <p:txBody>
          <a:bodyPr anchor="t" rtlCol="false" tIns="0" lIns="0" bIns="0" rIns="0">
            <a:spAutoFit/>
          </a:bodyPr>
          <a:lstStyle/>
          <a:p>
            <a:pPr algn="l" marL="0" indent="0" lvl="0">
              <a:lnSpc>
                <a:spcPts val="2360"/>
              </a:lnSpc>
            </a:pPr>
            <a:r>
              <a:rPr lang="en-US" sz="2565" spc="-28">
                <a:solidFill>
                  <a:srgbClr val="000000"/>
                </a:solidFill>
                <a:latin typeface="Canva Student Font"/>
                <a:ea typeface="Canva Student Font"/>
                <a:cs typeface="Canva Student Font"/>
                <a:sym typeface="Canva Student Font"/>
              </a:rPr>
              <a:t>Download your DRIP</a:t>
            </a:r>
          </a:p>
        </p:txBody>
      </p:sp>
      <p:sp>
        <p:nvSpPr>
          <p:cNvPr name="TextBox 18" id="18"/>
          <p:cNvSpPr txBox="true"/>
          <p:nvPr/>
        </p:nvSpPr>
        <p:spPr>
          <a:xfrm rot="0">
            <a:off x="14734482" y="3838364"/>
            <a:ext cx="3275972" cy="624646"/>
          </a:xfrm>
          <a:prstGeom prst="rect">
            <a:avLst/>
          </a:prstGeom>
        </p:spPr>
        <p:txBody>
          <a:bodyPr anchor="t" rtlCol="false" tIns="0" lIns="0" bIns="0" rIns="0">
            <a:spAutoFit/>
          </a:bodyPr>
          <a:lstStyle/>
          <a:p>
            <a:pPr algn="l" marL="0" indent="0" lvl="0">
              <a:lnSpc>
                <a:spcPts val="2360"/>
              </a:lnSpc>
            </a:pPr>
            <a:r>
              <a:rPr lang="en-US" sz="2565" spc="-28">
                <a:solidFill>
                  <a:srgbClr val="000000"/>
                </a:solidFill>
                <a:latin typeface="Canva Student Font"/>
                <a:ea typeface="Canva Student Font"/>
                <a:cs typeface="Canva Student Font"/>
                <a:sym typeface="Canva Student Font"/>
              </a:rPr>
              <a:t>Change your background: Bougee, Basic or Lit, as you like!</a:t>
            </a:r>
          </a:p>
        </p:txBody>
      </p:sp>
      <p:sp>
        <p:nvSpPr>
          <p:cNvPr name="TextBox 19" id="19"/>
          <p:cNvSpPr txBox="true"/>
          <p:nvPr/>
        </p:nvSpPr>
        <p:spPr>
          <a:xfrm rot="0">
            <a:off x="7295032" y="6936948"/>
            <a:ext cx="2561226" cy="329371"/>
          </a:xfrm>
          <a:prstGeom prst="rect">
            <a:avLst/>
          </a:prstGeom>
        </p:spPr>
        <p:txBody>
          <a:bodyPr anchor="t" rtlCol="false" tIns="0" lIns="0" bIns="0" rIns="0">
            <a:spAutoFit/>
          </a:bodyPr>
          <a:lstStyle/>
          <a:p>
            <a:pPr algn="l" marL="0" indent="0" lvl="0">
              <a:lnSpc>
                <a:spcPts val="2360"/>
              </a:lnSpc>
            </a:pPr>
            <a:r>
              <a:rPr lang="en-US" sz="2565" spc="-28">
                <a:solidFill>
                  <a:srgbClr val="000000"/>
                </a:solidFill>
                <a:latin typeface="Canva Student Font"/>
                <a:ea typeface="Canva Student Font"/>
                <a:cs typeface="Canva Student Font"/>
                <a:sym typeface="Canva Student Font"/>
              </a:rPr>
              <a:t>Get this whole look A$AP!</a:t>
            </a:r>
          </a:p>
        </p:txBody>
      </p:sp>
      <p:sp>
        <p:nvSpPr>
          <p:cNvPr name="TextBox 20" id="20"/>
          <p:cNvSpPr txBox="true"/>
          <p:nvPr/>
        </p:nvSpPr>
        <p:spPr>
          <a:xfrm rot="0">
            <a:off x="7805638" y="3605989"/>
            <a:ext cx="2050620" cy="329371"/>
          </a:xfrm>
          <a:prstGeom prst="rect">
            <a:avLst/>
          </a:prstGeom>
        </p:spPr>
        <p:txBody>
          <a:bodyPr anchor="t" rtlCol="false" tIns="0" lIns="0" bIns="0" rIns="0">
            <a:spAutoFit/>
          </a:bodyPr>
          <a:lstStyle/>
          <a:p>
            <a:pPr algn="l" marL="0" indent="0" lvl="0">
              <a:lnSpc>
                <a:spcPts val="2360"/>
              </a:lnSpc>
            </a:pPr>
            <a:r>
              <a:rPr lang="en-US" sz="2565" spc="-28">
                <a:solidFill>
                  <a:srgbClr val="000000"/>
                </a:solidFill>
                <a:latin typeface="Canva Student Font"/>
                <a:ea typeface="Canva Student Font"/>
                <a:cs typeface="Canva Student Font"/>
                <a:sym typeface="Canva Student Font"/>
              </a:rPr>
              <a:t>Select your Details.</a:t>
            </a:r>
          </a:p>
        </p:txBody>
      </p:sp>
      <p:sp>
        <p:nvSpPr>
          <p:cNvPr name="TextBox 21" id="21"/>
          <p:cNvSpPr txBox="true"/>
          <p:nvPr/>
        </p:nvSpPr>
        <p:spPr>
          <a:xfrm rot="0">
            <a:off x="800558" y="1685092"/>
            <a:ext cx="6738228" cy="567227"/>
          </a:xfrm>
          <a:prstGeom prst="rect">
            <a:avLst/>
          </a:prstGeom>
        </p:spPr>
        <p:txBody>
          <a:bodyPr anchor="t" rtlCol="false" tIns="0" lIns="0" bIns="0" rIns="0">
            <a:spAutoFit/>
          </a:bodyPr>
          <a:lstStyle/>
          <a:p>
            <a:pPr algn="l">
              <a:lnSpc>
                <a:spcPts val="4401"/>
              </a:lnSpc>
            </a:pPr>
            <a:r>
              <a:rPr lang="en-US" sz="3827">
                <a:solidFill>
                  <a:srgbClr val="000000"/>
                </a:solidFill>
                <a:latin typeface="Aileron Heavy"/>
                <a:ea typeface="Aileron Heavy"/>
                <a:cs typeface="Aileron Heavy"/>
                <a:sym typeface="Aileron Heavy"/>
              </a:rPr>
              <a:t>Idea:</a:t>
            </a:r>
          </a:p>
        </p:txBody>
      </p:sp>
      <p:sp>
        <p:nvSpPr>
          <p:cNvPr name="TextBox 22" id="22"/>
          <p:cNvSpPr txBox="true"/>
          <p:nvPr/>
        </p:nvSpPr>
        <p:spPr>
          <a:xfrm rot="0">
            <a:off x="761725" y="5344876"/>
            <a:ext cx="6738228" cy="567227"/>
          </a:xfrm>
          <a:prstGeom prst="rect">
            <a:avLst/>
          </a:prstGeom>
        </p:spPr>
        <p:txBody>
          <a:bodyPr anchor="t" rtlCol="false" tIns="0" lIns="0" bIns="0" rIns="0">
            <a:spAutoFit/>
          </a:bodyPr>
          <a:lstStyle/>
          <a:p>
            <a:pPr algn="l">
              <a:lnSpc>
                <a:spcPts val="4401"/>
              </a:lnSpc>
            </a:pPr>
            <a:r>
              <a:rPr lang="en-US" sz="3827">
                <a:solidFill>
                  <a:srgbClr val="000000"/>
                </a:solidFill>
                <a:latin typeface="Aileron Heavy"/>
                <a:ea typeface="Aileron Heavy"/>
                <a:cs typeface="Aileron Heavy"/>
                <a:sym typeface="Aileron Heavy"/>
              </a:rPr>
              <a:t>Focus:</a:t>
            </a:r>
          </a:p>
        </p:txBody>
      </p:sp>
      <p:sp>
        <p:nvSpPr>
          <p:cNvPr name="TextBox 23" id="23"/>
          <p:cNvSpPr txBox="true"/>
          <p:nvPr/>
        </p:nvSpPr>
        <p:spPr>
          <a:xfrm rot="0">
            <a:off x="761725" y="7361569"/>
            <a:ext cx="6738228" cy="567227"/>
          </a:xfrm>
          <a:prstGeom prst="rect">
            <a:avLst/>
          </a:prstGeom>
        </p:spPr>
        <p:txBody>
          <a:bodyPr anchor="t" rtlCol="false" tIns="0" lIns="0" bIns="0" rIns="0">
            <a:spAutoFit/>
          </a:bodyPr>
          <a:lstStyle/>
          <a:p>
            <a:pPr algn="l">
              <a:lnSpc>
                <a:spcPts val="4401"/>
              </a:lnSpc>
            </a:pPr>
            <a:r>
              <a:rPr lang="en-US" sz="3827">
                <a:solidFill>
                  <a:srgbClr val="000000"/>
                </a:solidFill>
                <a:latin typeface="Aileron Heavy"/>
                <a:ea typeface="Aileron Heavy"/>
                <a:cs typeface="Aileron Heavy"/>
                <a:sym typeface="Aileron Heavy"/>
              </a:rPr>
              <a:t>Tech-Stack:</a:t>
            </a:r>
          </a:p>
        </p:txBody>
      </p:sp>
      <p:sp>
        <p:nvSpPr>
          <p:cNvPr name="TextBox 24" id="24"/>
          <p:cNvSpPr txBox="true"/>
          <p:nvPr/>
        </p:nvSpPr>
        <p:spPr>
          <a:xfrm rot="0">
            <a:off x="800558" y="3023184"/>
            <a:ext cx="6738228" cy="1988306"/>
          </a:xfrm>
          <a:prstGeom prst="rect">
            <a:avLst/>
          </a:prstGeom>
        </p:spPr>
        <p:txBody>
          <a:bodyPr anchor="t" rtlCol="false" tIns="0" lIns="0" bIns="0" rIns="0">
            <a:spAutoFit/>
          </a:bodyPr>
          <a:lstStyle/>
          <a:p>
            <a:pPr algn="l">
              <a:lnSpc>
                <a:spcPts val="2285"/>
              </a:lnSpc>
            </a:pPr>
            <a:r>
              <a:rPr lang="en-US" sz="1576" spc="63">
                <a:solidFill>
                  <a:srgbClr val="000000"/>
                </a:solidFill>
                <a:latin typeface="Montserrat Light"/>
                <a:ea typeface="Montserrat Light"/>
                <a:cs typeface="Montserrat Light"/>
                <a:sym typeface="Montserrat Light"/>
              </a:rPr>
              <a:t>Step into the future of fashion with Myntra's Virtual Fashion Avatar. Craft your virtual twin and explore a vast selection of clothes, accessories, and shoes in stunning detail. Powered by AI and AR, this feature delivers life-like simulations of fit and style, revolutionising how you shop online. Say goodbye to guesswork, embrace personalised perfection, and elevate your shopping experience.</a:t>
            </a:r>
          </a:p>
        </p:txBody>
      </p:sp>
      <p:sp>
        <p:nvSpPr>
          <p:cNvPr name="TextBox 25" id="25"/>
          <p:cNvSpPr txBox="true"/>
          <p:nvPr/>
        </p:nvSpPr>
        <p:spPr>
          <a:xfrm rot="0">
            <a:off x="800558" y="7970434"/>
            <a:ext cx="8672494" cy="1759706"/>
          </a:xfrm>
          <a:prstGeom prst="rect">
            <a:avLst/>
          </a:prstGeom>
        </p:spPr>
        <p:txBody>
          <a:bodyPr anchor="t" rtlCol="false" tIns="0" lIns="0" bIns="0" rIns="0">
            <a:spAutoFit/>
          </a:bodyPr>
          <a:lstStyle/>
          <a:p>
            <a:pPr algn="l">
              <a:lnSpc>
                <a:spcPts val="2285"/>
              </a:lnSpc>
            </a:pPr>
            <a:r>
              <a:rPr lang="en-US" sz="1576" spc="63">
                <a:solidFill>
                  <a:srgbClr val="000000"/>
                </a:solidFill>
                <a:latin typeface="Montserrat Light Bold"/>
                <a:ea typeface="Montserrat Light Bold"/>
                <a:cs typeface="Montserrat Light Bold"/>
                <a:sym typeface="Montserrat Light Bold"/>
              </a:rPr>
              <a:t>Frontend: </a:t>
            </a:r>
            <a:r>
              <a:rPr lang="en-US" sz="1576" spc="63">
                <a:solidFill>
                  <a:srgbClr val="000000"/>
                </a:solidFill>
                <a:latin typeface="Montserrat Light"/>
                <a:ea typeface="Montserrat Light"/>
                <a:cs typeface="Montserrat Light"/>
                <a:sym typeface="Montserrat Light"/>
              </a:rPr>
              <a:t>React Native, Three.js, React Navigation, Redux, Avaturn SDK</a:t>
            </a:r>
          </a:p>
          <a:p>
            <a:pPr algn="l">
              <a:lnSpc>
                <a:spcPts val="2285"/>
              </a:lnSpc>
            </a:pPr>
            <a:r>
              <a:rPr lang="en-US" sz="1576" spc="63">
                <a:solidFill>
                  <a:srgbClr val="000000"/>
                </a:solidFill>
                <a:latin typeface="Montserrat Light Bold"/>
                <a:ea typeface="Montserrat Light Bold"/>
                <a:cs typeface="Montserrat Light Bold"/>
                <a:sym typeface="Montserrat Light Bold"/>
              </a:rPr>
              <a:t>Backend:</a:t>
            </a:r>
            <a:r>
              <a:rPr lang="en-US" sz="1576" spc="63">
                <a:solidFill>
                  <a:srgbClr val="000000"/>
                </a:solidFill>
                <a:latin typeface="Montserrat Light"/>
                <a:ea typeface="Montserrat Light"/>
                <a:cs typeface="Montserrat Light"/>
                <a:sym typeface="Montserrat Light"/>
              </a:rPr>
              <a:t> Node.js with Express, MongoDB, AWS Lambda, Firebase, GraphQL</a:t>
            </a:r>
          </a:p>
          <a:p>
            <a:pPr algn="l">
              <a:lnSpc>
                <a:spcPts val="2285"/>
              </a:lnSpc>
            </a:pPr>
            <a:r>
              <a:rPr lang="en-US" sz="1576" spc="63">
                <a:solidFill>
                  <a:srgbClr val="000000"/>
                </a:solidFill>
                <a:latin typeface="Montserrat Light Bold"/>
                <a:ea typeface="Montserrat Light Bold"/>
                <a:cs typeface="Montserrat Light Bold"/>
                <a:sym typeface="Montserrat Light Bold"/>
              </a:rPr>
              <a:t>Middle Layer:</a:t>
            </a:r>
            <a:r>
              <a:rPr lang="en-US" sz="1576" spc="63">
                <a:solidFill>
                  <a:srgbClr val="000000"/>
                </a:solidFill>
                <a:latin typeface="Montserrat Light"/>
                <a:ea typeface="Montserrat Light"/>
                <a:cs typeface="Montserrat Light"/>
                <a:sym typeface="Montserrat Light"/>
              </a:rPr>
              <a:t> Redux Thunk, Axios, React Query</a:t>
            </a:r>
          </a:p>
          <a:p>
            <a:pPr algn="l">
              <a:lnSpc>
                <a:spcPts val="2285"/>
              </a:lnSpc>
            </a:pPr>
            <a:r>
              <a:rPr lang="en-US" sz="1576" spc="63">
                <a:solidFill>
                  <a:srgbClr val="000000"/>
                </a:solidFill>
                <a:latin typeface="Montserrat Light Bold"/>
                <a:ea typeface="Montserrat Light Bold"/>
                <a:cs typeface="Montserrat Light Bold"/>
                <a:sym typeface="Montserrat Light Bold"/>
              </a:rPr>
              <a:t>API:</a:t>
            </a:r>
            <a:r>
              <a:rPr lang="en-US" sz="1576" spc="63">
                <a:solidFill>
                  <a:srgbClr val="000000"/>
                </a:solidFill>
                <a:latin typeface="Montserrat Light"/>
                <a:ea typeface="Montserrat Light"/>
                <a:cs typeface="Montserrat Light"/>
                <a:sym typeface="Montserrat Light"/>
              </a:rPr>
              <a:t> Avaturn API, Myntra Product API</a:t>
            </a:r>
          </a:p>
          <a:p>
            <a:pPr algn="l">
              <a:lnSpc>
                <a:spcPts val="2285"/>
              </a:lnSpc>
            </a:pPr>
            <a:r>
              <a:rPr lang="en-US" sz="1576" spc="63">
                <a:solidFill>
                  <a:srgbClr val="000000"/>
                </a:solidFill>
                <a:latin typeface="Montserrat Light Bold"/>
                <a:ea typeface="Montserrat Light Bold"/>
                <a:cs typeface="Montserrat Light Bold"/>
                <a:sym typeface="Montserrat Light Bold"/>
              </a:rPr>
              <a:t>3D Rendering and Visualisation: </a:t>
            </a:r>
            <a:r>
              <a:rPr lang="en-US" sz="1576" spc="63">
                <a:solidFill>
                  <a:srgbClr val="000000"/>
                </a:solidFill>
                <a:latin typeface="Montserrat Light"/>
                <a:ea typeface="Montserrat Light"/>
                <a:cs typeface="Montserrat Light"/>
                <a:sym typeface="Montserrat Light"/>
              </a:rPr>
              <a:t>Three.js, WebGL</a:t>
            </a:r>
          </a:p>
          <a:p>
            <a:pPr algn="l">
              <a:lnSpc>
                <a:spcPts val="2285"/>
              </a:lnSpc>
            </a:pPr>
            <a:r>
              <a:rPr lang="en-US" sz="1576" spc="63">
                <a:solidFill>
                  <a:srgbClr val="000000"/>
                </a:solidFill>
                <a:latin typeface="Montserrat Light Bold"/>
                <a:ea typeface="Montserrat Light Bold"/>
                <a:cs typeface="Montserrat Light Bold"/>
                <a:sym typeface="Montserrat Light Bold"/>
              </a:rPr>
              <a:t>Deployment: </a:t>
            </a:r>
            <a:r>
              <a:rPr lang="en-US" sz="1576" spc="63">
                <a:solidFill>
                  <a:srgbClr val="000000"/>
                </a:solidFill>
                <a:latin typeface="Montserrat Light"/>
                <a:ea typeface="Montserrat Light"/>
                <a:cs typeface="Montserrat Light"/>
                <a:sym typeface="Montserrat Light"/>
              </a:rPr>
              <a:t>CI/CD Tools, Vercel,  AWS, Google Play Console, App Store Console</a:t>
            </a:r>
          </a:p>
        </p:txBody>
      </p:sp>
      <p:sp>
        <p:nvSpPr>
          <p:cNvPr name="TextBox 26" id="26"/>
          <p:cNvSpPr txBox="true"/>
          <p:nvPr/>
        </p:nvSpPr>
        <p:spPr>
          <a:xfrm rot="0">
            <a:off x="800558" y="2357094"/>
            <a:ext cx="6738228" cy="551789"/>
          </a:xfrm>
          <a:prstGeom prst="rect">
            <a:avLst/>
          </a:prstGeom>
        </p:spPr>
        <p:txBody>
          <a:bodyPr anchor="t" rtlCol="false" tIns="0" lIns="0" bIns="0" rIns="0">
            <a:spAutoFit/>
          </a:bodyPr>
          <a:lstStyle/>
          <a:p>
            <a:pPr algn="l">
              <a:lnSpc>
                <a:spcPts val="2205"/>
              </a:lnSpc>
            </a:pPr>
            <a:r>
              <a:rPr lang="en-US" sz="1520" spc="212">
                <a:solidFill>
                  <a:srgbClr val="000000"/>
                </a:solidFill>
                <a:latin typeface="Montserrat Classic Bold"/>
                <a:ea typeface="Montserrat Classic Bold"/>
                <a:cs typeface="Montserrat Classic Bold"/>
                <a:sym typeface="Montserrat Classic Bold"/>
              </a:rPr>
              <a:t>MYNTRA'S VIRTUAL FASHION AVATAR FEATURE: MYNTRAME</a:t>
            </a:r>
          </a:p>
        </p:txBody>
      </p:sp>
      <p:sp>
        <p:nvSpPr>
          <p:cNvPr name="TextBox 27" id="27"/>
          <p:cNvSpPr txBox="true"/>
          <p:nvPr/>
        </p:nvSpPr>
        <p:spPr>
          <a:xfrm rot="0">
            <a:off x="800558" y="5940678"/>
            <a:ext cx="6533307" cy="1021689"/>
          </a:xfrm>
          <a:prstGeom prst="rect">
            <a:avLst/>
          </a:prstGeom>
        </p:spPr>
        <p:txBody>
          <a:bodyPr anchor="t" rtlCol="false" tIns="0" lIns="0" bIns="0" rIns="0">
            <a:spAutoFit/>
          </a:bodyPr>
          <a:lstStyle/>
          <a:p>
            <a:pPr algn="l">
              <a:lnSpc>
                <a:spcPts val="2060"/>
              </a:lnSpc>
            </a:pPr>
            <a:r>
              <a:rPr lang="en-US" sz="1420" spc="198">
                <a:solidFill>
                  <a:srgbClr val="000000"/>
                </a:solidFill>
                <a:latin typeface="Montserrat Classic Bold"/>
                <a:ea typeface="Montserrat Classic Bold"/>
                <a:cs typeface="Montserrat Classic Bold"/>
                <a:sym typeface="Montserrat Classic Bold"/>
              </a:rPr>
              <a:t>BOOST ENGAGEMENT WITH MYNTRA'S VIRTUAL FASHION AVATAR, CONNECTING AND CAPTIVATING YOUNGER AUDIENCES WITH PERSONALIZED, AI-POWERED FASHION EXPERIENCES.</a:t>
            </a:r>
          </a:p>
        </p:txBody>
      </p:sp>
      <p:sp>
        <p:nvSpPr>
          <p:cNvPr name="TextBox 28" id="28"/>
          <p:cNvSpPr txBox="true"/>
          <p:nvPr/>
        </p:nvSpPr>
        <p:spPr>
          <a:xfrm rot="0">
            <a:off x="14679564" y="6764065"/>
            <a:ext cx="2819819" cy="567227"/>
          </a:xfrm>
          <a:prstGeom prst="rect">
            <a:avLst/>
          </a:prstGeom>
        </p:spPr>
        <p:txBody>
          <a:bodyPr anchor="t" rtlCol="false" tIns="0" lIns="0" bIns="0" rIns="0">
            <a:spAutoFit/>
          </a:bodyPr>
          <a:lstStyle/>
          <a:p>
            <a:pPr algn="l">
              <a:lnSpc>
                <a:spcPts val="4401"/>
              </a:lnSpc>
            </a:pPr>
            <a:r>
              <a:rPr lang="en-US" sz="3827">
                <a:solidFill>
                  <a:srgbClr val="000000"/>
                </a:solidFill>
                <a:latin typeface="Aileron Heavy"/>
                <a:ea typeface="Aileron Heavy"/>
                <a:cs typeface="Aileron Heavy"/>
                <a:sym typeface="Aileron Heavy"/>
              </a:rPr>
              <a:t>Platform:</a:t>
            </a:r>
          </a:p>
        </p:txBody>
      </p:sp>
      <p:sp>
        <p:nvSpPr>
          <p:cNvPr name="TextBox 29" id="29"/>
          <p:cNvSpPr txBox="true"/>
          <p:nvPr/>
        </p:nvSpPr>
        <p:spPr>
          <a:xfrm rot="0">
            <a:off x="14679564" y="7299245"/>
            <a:ext cx="3795265" cy="551789"/>
          </a:xfrm>
          <a:prstGeom prst="rect">
            <a:avLst/>
          </a:prstGeom>
        </p:spPr>
        <p:txBody>
          <a:bodyPr anchor="t" rtlCol="false" tIns="0" lIns="0" bIns="0" rIns="0">
            <a:spAutoFit/>
          </a:bodyPr>
          <a:lstStyle/>
          <a:p>
            <a:pPr algn="l">
              <a:lnSpc>
                <a:spcPts val="2205"/>
              </a:lnSpc>
            </a:pPr>
            <a:r>
              <a:rPr lang="en-US" sz="1520" spc="212">
                <a:solidFill>
                  <a:srgbClr val="000000"/>
                </a:solidFill>
                <a:latin typeface="Montserrat Classic Bold"/>
                <a:ea typeface="Montserrat Classic Bold"/>
                <a:cs typeface="Montserrat Classic Bold"/>
                <a:sym typeface="Montserrat Classic Bold"/>
              </a:rPr>
              <a:t>MYNTRA'S MOBILE APPLICATION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0" y="10287000"/>
            <a:ext cx="18503339" cy="0"/>
          </a:xfrm>
          <a:prstGeom prst="line">
            <a:avLst/>
          </a:prstGeom>
          <a:ln cap="flat" w="161925">
            <a:solidFill>
              <a:srgbClr val="301D3B"/>
            </a:solidFill>
            <a:prstDash val="solid"/>
            <a:headEnd type="none" len="sm" w="sm"/>
            <a:tailEnd type="none" len="sm" w="sm"/>
          </a:ln>
        </p:spPr>
      </p:sp>
      <p:sp>
        <p:nvSpPr>
          <p:cNvPr name="Freeform 3" id="3"/>
          <p:cNvSpPr/>
          <p:nvPr/>
        </p:nvSpPr>
        <p:spPr>
          <a:xfrm flipH="false" flipV="false" rot="0">
            <a:off x="16500862" y="9390895"/>
            <a:ext cx="1593076" cy="896105"/>
          </a:xfrm>
          <a:custGeom>
            <a:avLst/>
            <a:gdLst/>
            <a:ahLst/>
            <a:cxnLst/>
            <a:rect r="r" b="b" t="t" l="l"/>
            <a:pathLst>
              <a:path h="896105" w="1593076">
                <a:moveTo>
                  <a:pt x="0" y="0"/>
                </a:moveTo>
                <a:lnTo>
                  <a:pt x="1593076" y="0"/>
                </a:lnTo>
                <a:lnTo>
                  <a:pt x="1593076" y="896105"/>
                </a:lnTo>
                <a:lnTo>
                  <a:pt x="0" y="896105"/>
                </a:lnTo>
                <a:lnTo>
                  <a:pt x="0" y="0"/>
                </a:lnTo>
                <a:close/>
              </a:path>
            </a:pathLst>
          </a:custGeom>
          <a:blipFill>
            <a:blip r:embed="rId2"/>
            <a:stretch>
              <a:fillRect l="0" t="0" r="0" b="0"/>
            </a:stretch>
          </a:blipFill>
        </p:spPr>
      </p:sp>
      <p:sp>
        <p:nvSpPr>
          <p:cNvPr name="Freeform 4" id="4"/>
          <p:cNvSpPr/>
          <p:nvPr/>
        </p:nvSpPr>
        <p:spPr>
          <a:xfrm flipH="false" flipV="false" rot="0">
            <a:off x="702797" y="1930956"/>
            <a:ext cx="13701057" cy="5306257"/>
          </a:xfrm>
          <a:custGeom>
            <a:avLst/>
            <a:gdLst/>
            <a:ahLst/>
            <a:cxnLst/>
            <a:rect r="r" b="b" t="t" l="l"/>
            <a:pathLst>
              <a:path h="5306257" w="13701057">
                <a:moveTo>
                  <a:pt x="0" y="0"/>
                </a:moveTo>
                <a:lnTo>
                  <a:pt x="13701056" y="0"/>
                </a:lnTo>
                <a:lnTo>
                  <a:pt x="13701056" y="5306257"/>
                </a:lnTo>
                <a:lnTo>
                  <a:pt x="0" y="5306257"/>
                </a:lnTo>
                <a:lnTo>
                  <a:pt x="0" y="0"/>
                </a:lnTo>
                <a:close/>
              </a:path>
            </a:pathLst>
          </a:custGeom>
          <a:blipFill>
            <a:blip r:embed="rId3"/>
            <a:stretch>
              <a:fillRect l="0" t="0" r="0" b="0"/>
            </a:stretch>
          </a:blipFill>
          <a:ln w="9525" cap="sq">
            <a:solidFill>
              <a:srgbClr val="000000"/>
            </a:solidFill>
            <a:prstDash val="solid"/>
            <a:miter/>
          </a:ln>
        </p:spPr>
      </p:sp>
      <p:sp>
        <p:nvSpPr>
          <p:cNvPr name="TextBox 5" id="5"/>
          <p:cNvSpPr txBox="true"/>
          <p:nvPr/>
        </p:nvSpPr>
        <p:spPr>
          <a:xfrm rot="0">
            <a:off x="3200553" y="642753"/>
            <a:ext cx="11886893" cy="695694"/>
          </a:xfrm>
          <a:prstGeom prst="rect">
            <a:avLst/>
          </a:prstGeom>
        </p:spPr>
        <p:txBody>
          <a:bodyPr anchor="t" rtlCol="false" tIns="0" lIns="0" bIns="0" rIns="0">
            <a:spAutoFit/>
          </a:bodyPr>
          <a:lstStyle/>
          <a:p>
            <a:pPr algn="ctr">
              <a:lnSpc>
                <a:spcPts val="5754"/>
              </a:lnSpc>
              <a:spcBef>
                <a:spcPct val="0"/>
              </a:spcBef>
            </a:pPr>
            <a:r>
              <a:rPr lang="en-US" sz="4110">
                <a:solidFill>
                  <a:srgbClr val="000000"/>
                </a:solidFill>
                <a:latin typeface="Roboto Bold"/>
                <a:ea typeface="Roboto Bold"/>
                <a:cs typeface="Roboto Bold"/>
                <a:sym typeface="Roboto Bold"/>
              </a:rPr>
              <a:t>Future Prospects: Myntra X Avaturn Collaboration</a:t>
            </a:r>
          </a:p>
        </p:txBody>
      </p:sp>
      <p:sp>
        <p:nvSpPr>
          <p:cNvPr name="TextBox 6" id="6"/>
          <p:cNvSpPr txBox="true"/>
          <p:nvPr/>
        </p:nvSpPr>
        <p:spPr>
          <a:xfrm rot="0">
            <a:off x="14725224" y="2084459"/>
            <a:ext cx="2973051" cy="5185531"/>
          </a:xfrm>
          <a:prstGeom prst="rect">
            <a:avLst/>
          </a:prstGeom>
        </p:spPr>
        <p:txBody>
          <a:bodyPr anchor="t" rtlCol="false" tIns="0" lIns="0" bIns="0" rIns="0">
            <a:spAutoFit/>
          </a:bodyPr>
          <a:lstStyle/>
          <a:p>
            <a:pPr algn="l">
              <a:lnSpc>
                <a:spcPts val="2865"/>
              </a:lnSpc>
            </a:pPr>
            <a:r>
              <a:rPr lang="en-US" sz="1976" spc="79">
                <a:solidFill>
                  <a:srgbClr val="000000"/>
                </a:solidFill>
                <a:latin typeface="Montserrat Light Bold Italics"/>
                <a:ea typeface="Montserrat Light Bold Italics"/>
                <a:cs typeface="Montserrat Light Bold Italics"/>
                <a:sym typeface="Montserrat Light Bold Italics"/>
              </a:rPr>
              <a:t>We are excited to announce a potential collaboration with Myntra through Avaturn. This collaboration aims to enhance user engagement and generate revenue for the Myntra app by allowing users to create their own avatars</a:t>
            </a:r>
          </a:p>
        </p:txBody>
      </p:sp>
      <p:sp>
        <p:nvSpPr>
          <p:cNvPr name="TextBox 7" id="7"/>
          <p:cNvSpPr txBox="true"/>
          <p:nvPr/>
        </p:nvSpPr>
        <p:spPr>
          <a:xfrm rot="0">
            <a:off x="9144000" y="8188031"/>
            <a:ext cx="8339991" cy="1515231"/>
          </a:xfrm>
          <a:prstGeom prst="rect">
            <a:avLst/>
          </a:prstGeom>
        </p:spPr>
        <p:txBody>
          <a:bodyPr anchor="t" rtlCol="false" tIns="0" lIns="0" bIns="0" rIns="0">
            <a:spAutoFit/>
          </a:bodyPr>
          <a:lstStyle/>
          <a:p>
            <a:pPr algn="l" marL="448247" indent="-224124" lvl="1">
              <a:lnSpc>
                <a:spcPts val="3010"/>
              </a:lnSpc>
              <a:buFont typeface="Arial"/>
              <a:buChar char="•"/>
            </a:pPr>
            <a:r>
              <a:rPr lang="en-US" sz="2076" spc="83">
                <a:solidFill>
                  <a:srgbClr val="000000"/>
                </a:solidFill>
                <a:latin typeface="Montserrat Light Bold"/>
                <a:ea typeface="Montserrat Light Bold"/>
                <a:cs typeface="Montserrat Light Bold"/>
                <a:sym typeface="Montserrat Light Bold"/>
              </a:rPr>
              <a:t>Customization: </a:t>
            </a:r>
            <a:r>
              <a:rPr lang="en-US" sz="2076" spc="83">
                <a:solidFill>
                  <a:srgbClr val="000000"/>
                </a:solidFill>
                <a:latin typeface="Montserrat Light"/>
                <a:ea typeface="Montserrat Light"/>
                <a:cs typeface="Montserrat Light"/>
                <a:sym typeface="Montserrat Light"/>
              </a:rPr>
              <a:t>The integration will feature a custom setup with React Native and Three.js, ensuring compatibility with any platform.</a:t>
            </a:r>
          </a:p>
          <a:p>
            <a:pPr algn="l">
              <a:lnSpc>
                <a:spcPts val="3010"/>
              </a:lnSpc>
            </a:pPr>
          </a:p>
        </p:txBody>
      </p:sp>
      <p:sp>
        <p:nvSpPr>
          <p:cNvPr name="TextBox 8" id="8"/>
          <p:cNvSpPr txBox="true"/>
          <p:nvPr/>
        </p:nvSpPr>
        <p:spPr>
          <a:xfrm rot="0">
            <a:off x="1028700" y="7807031"/>
            <a:ext cx="7690050" cy="1896231"/>
          </a:xfrm>
          <a:prstGeom prst="rect">
            <a:avLst/>
          </a:prstGeom>
        </p:spPr>
        <p:txBody>
          <a:bodyPr anchor="t" rtlCol="false" tIns="0" lIns="0" bIns="0" rIns="0">
            <a:spAutoFit/>
          </a:bodyPr>
          <a:lstStyle/>
          <a:p>
            <a:pPr algn="l">
              <a:lnSpc>
                <a:spcPts val="3010"/>
              </a:lnSpc>
            </a:pPr>
          </a:p>
          <a:p>
            <a:pPr algn="l" marL="448247" indent="-224124" lvl="1">
              <a:lnSpc>
                <a:spcPts val="3010"/>
              </a:lnSpc>
              <a:buFont typeface="Arial"/>
              <a:buChar char="•"/>
            </a:pPr>
            <a:r>
              <a:rPr lang="en-US" sz="2076" spc="83">
                <a:solidFill>
                  <a:srgbClr val="000000"/>
                </a:solidFill>
                <a:latin typeface="Montserrat Light Bold"/>
                <a:ea typeface="Montserrat Light Bold"/>
                <a:cs typeface="Montserrat Light Bold"/>
                <a:sym typeface="Montserrat Light Bold"/>
              </a:rPr>
              <a:t>Personalization:</a:t>
            </a:r>
            <a:r>
              <a:rPr lang="en-US" sz="2076" spc="83">
                <a:solidFill>
                  <a:srgbClr val="000000"/>
                </a:solidFill>
                <a:latin typeface="Montserrat Light"/>
                <a:ea typeface="Montserrat Light"/>
                <a:cs typeface="Montserrat Light"/>
                <a:sym typeface="Montserrat Light"/>
              </a:rPr>
              <a:t> Our platform can be personalized to match Myntra's UI and user flow while aligning with their revenue generation model.</a:t>
            </a:r>
          </a:p>
          <a:p>
            <a:pPr algn="l">
              <a:lnSpc>
                <a:spcPts val="3010"/>
              </a:lnSpc>
            </a:pPr>
          </a:p>
        </p:txBody>
      </p:sp>
      <p:sp>
        <p:nvSpPr>
          <p:cNvPr name="TextBox 9" id="9"/>
          <p:cNvSpPr txBox="true"/>
          <p:nvPr/>
        </p:nvSpPr>
        <p:spPr>
          <a:xfrm rot="0">
            <a:off x="1312117" y="7553691"/>
            <a:ext cx="6533307" cy="386690"/>
          </a:xfrm>
          <a:prstGeom prst="rect">
            <a:avLst/>
          </a:prstGeom>
        </p:spPr>
        <p:txBody>
          <a:bodyPr anchor="t" rtlCol="false" tIns="0" lIns="0" bIns="0" rIns="0">
            <a:spAutoFit/>
          </a:bodyPr>
          <a:lstStyle/>
          <a:p>
            <a:pPr algn="l">
              <a:lnSpc>
                <a:spcPts val="3220"/>
              </a:lnSpc>
            </a:pPr>
            <a:r>
              <a:rPr lang="en-US" sz="2220" spc="310">
                <a:solidFill>
                  <a:srgbClr val="000000"/>
                </a:solidFill>
                <a:latin typeface="Montserrat Classic Bold"/>
                <a:ea typeface="Montserrat Classic Bold"/>
                <a:cs typeface="Montserrat Classic Bold"/>
                <a:sym typeface="Montserrat Classic Bold"/>
              </a:rPr>
              <a:t>KEY HIGHLIGHTS: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0" y="10287000"/>
            <a:ext cx="18440400" cy="0"/>
          </a:xfrm>
          <a:prstGeom prst="line">
            <a:avLst/>
          </a:prstGeom>
          <a:ln cap="flat" w="161925">
            <a:solidFill>
              <a:srgbClr val="301D3B"/>
            </a:solidFill>
            <a:prstDash val="solid"/>
            <a:headEnd type="none" len="sm" w="sm"/>
            <a:tailEnd type="none" len="sm" w="sm"/>
          </a:ln>
        </p:spPr>
      </p:sp>
      <p:sp>
        <p:nvSpPr>
          <p:cNvPr name="Freeform 3" id="3"/>
          <p:cNvSpPr/>
          <p:nvPr/>
        </p:nvSpPr>
        <p:spPr>
          <a:xfrm flipH="false" flipV="false" rot="0">
            <a:off x="636390" y="1777670"/>
            <a:ext cx="10852354" cy="6145146"/>
          </a:xfrm>
          <a:custGeom>
            <a:avLst/>
            <a:gdLst/>
            <a:ahLst/>
            <a:cxnLst/>
            <a:rect r="r" b="b" t="t" l="l"/>
            <a:pathLst>
              <a:path h="6145146" w="10852354">
                <a:moveTo>
                  <a:pt x="0" y="0"/>
                </a:moveTo>
                <a:lnTo>
                  <a:pt x="10852355" y="0"/>
                </a:lnTo>
                <a:lnTo>
                  <a:pt x="10852355" y="6145146"/>
                </a:lnTo>
                <a:lnTo>
                  <a:pt x="0" y="6145146"/>
                </a:lnTo>
                <a:lnTo>
                  <a:pt x="0" y="0"/>
                </a:lnTo>
                <a:close/>
              </a:path>
            </a:pathLst>
          </a:custGeom>
          <a:blipFill>
            <a:blip r:embed="rId2"/>
            <a:stretch>
              <a:fillRect l="0" t="0" r="0" b="0"/>
            </a:stretch>
          </a:blipFill>
        </p:spPr>
      </p:sp>
      <p:sp>
        <p:nvSpPr>
          <p:cNvPr name="TextBox 4" id="4"/>
          <p:cNvSpPr txBox="true"/>
          <p:nvPr/>
        </p:nvSpPr>
        <p:spPr>
          <a:xfrm rot="0">
            <a:off x="-904383" y="539114"/>
            <a:ext cx="6854141" cy="988696"/>
          </a:xfrm>
          <a:prstGeom prst="rect">
            <a:avLst/>
          </a:prstGeom>
        </p:spPr>
        <p:txBody>
          <a:bodyPr anchor="t" rtlCol="false" tIns="0" lIns="0" bIns="0" rIns="0">
            <a:spAutoFit/>
          </a:bodyPr>
          <a:lstStyle/>
          <a:p>
            <a:pPr algn="ctr">
              <a:lnSpc>
                <a:spcPts val="7979"/>
              </a:lnSpc>
              <a:spcBef>
                <a:spcPct val="0"/>
              </a:spcBef>
            </a:pPr>
            <a:r>
              <a:rPr lang="en-US" sz="5699">
                <a:solidFill>
                  <a:srgbClr val="000000"/>
                </a:solidFill>
                <a:latin typeface="Roboto"/>
                <a:ea typeface="Roboto"/>
                <a:cs typeface="Roboto"/>
                <a:sym typeface="Roboto"/>
              </a:rPr>
              <a:t>Solution 2</a:t>
            </a:r>
          </a:p>
        </p:txBody>
      </p:sp>
      <p:sp>
        <p:nvSpPr>
          <p:cNvPr name="TextBox 5" id="5"/>
          <p:cNvSpPr txBox="true"/>
          <p:nvPr/>
        </p:nvSpPr>
        <p:spPr>
          <a:xfrm rot="0">
            <a:off x="11995048" y="1038225"/>
            <a:ext cx="5158305" cy="567227"/>
          </a:xfrm>
          <a:prstGeom prst="rect">
            <a:avLst/>
          </a:prstGeom>
        </p:spPr>
        <p:txBody>
          <a:bodyPr anchor="t" rtlCol="false" tIns="0" lIns="0" bIns="0" rIns="0">
            <a:spAutoFit/>
          </a:bodyPr>
          <a:lstStyle/>
          <a:p>
            <a:pPr algn="l">
              <a:lnSpc>
                <a:spcPts val="4401"/>
              </a:lnSpc>
            </a:pPr>
            <a:r>
              <a:rPr lang="en-US" sz="3827">
                <a:solidFill>
                  <a:srgbClr val="000000"/>
                </a:solidFill>
                <a:latin typeface="Aileron Heavy"/>
                <a:ea typeface="Aileron Heavy"/>
                <a:cs typeface="Aileron Heavy"/>
                <a:sym typeface="Aileron Heavy"/>
              </a:rPr>
              <a:t>Idea:</a:t>
            </a:r>
          </a:p>
        </p:txBody>
      </p:sp>
      <p:sp>
        <p:nvSpPr>
          <p:cNvPr name="TextBox 6" id="6"/>
          <p:cNvSpPr txBox="true"/>
          <p:nvPr/>
        </p:nvSpPr>
        <p:spPr>
          <a:xfrm rot="0">
            <a:off x="636390" y="8546028"/>
            <a:ext cx="10852354" cy="567227"/>
          </a:xfrm>
          <a:prstGeom prst="rect">
            <a:avLst/>
          </a:prstGeom>
        </p:spPr>
        <p:txBody>
          <a:bodyPr anchor="t" rtlCol="false" tIns="0" lIns="0" bIns="0" rIns="0">
            <a:spAutoFit/>
          </a:bodyPr>
          <a:lstStyle/>
          <a:p>
            <a:pPr algn="l">
              <a:lnSpc>
                <a:spcPts val="4401"/>
              </a:lnSpc>
            </a:pPr>
            <a:r>
              <a:rPr lang="en-US" sz="3827">
                <a:solidFill>
                  <a:srgbClr val="000000"/>
                </a:solidFill>
                <a:latin typeface="Aileron Heavy"/>
                <a:ea typeface="Aileron Heavy"/>
                <a:cs typeface="Aileron Heavy"/>
                <a:sym typeface="Aileron Heavy"/>
              </a:rPr>
              <a:t>Focus:</a:t>
            </a:r>
          </a:p>
        </p:txBody>
      </p:sp>
      <p:sp>
        <p:nvSpPr>
          <p:cNvPr name="TextBox 7" id="7"/>
          <p:cNvSpPr txBox="true"/>
          <p:nvPr/>
        </p:nvSpPr>
        <p:spPr>
          <a:xfrm rot="0">
            <a:off x="11995048" y="5962580"/>
            <a:ext cx="5158305" cy="567227"/>
          </a:xfrm>
          <a:prstGeom prst="rect">
            <a:avLst/>
          </a:prstGeom>
        </p:spPr>
        <p:txBody>
          <a:bodyPr anchor="t" rtlCol="false" tIns="0" lIns="0" bIns="0" rIns="0">
            <a:spAutoFit/>
          </a:bodyPr>
          <a:lstStyle/>
          <a:p>
            <a:pPr algn="l">
              <a:lnSpc>
                <a:spcPts val="4401"/>
              </a:lnSpc>
            </a:pPr>
            <a:r>
              <a:rPr lang="en-US" sz="3827">
                <a:solidFill>
                  <a:srgbClr val="000000"/>
                </a:solidFill>
                <a:latin typeface="Aileron Heavy"/>
                <a:ea typeface="Aileron Heavy"/>
                <a:cs typeface="Aileron Heavy"/>
                <a:sym typeface="Aileron Heavy"/>
              </a:rPr>
              <a:t>Tech-Stack:</a:t>
            </a:r>
          </a:p>
        </p:txBody>
      </p:sp>
      <p:sp>
        <p:nvSpPr>
          <p:cNvPr name="TextBox 8" id="8"/>
          <p:cNvSpPr txBox="true"/>
          <p:nvPr/>
        </p:nvSpPr>
        <p:spPr>
          <a:xfrm rot="0">
            <a:off x="11995048" y="2386610"/>
            <a:ext cx="5606785" cy="3417056"/>
          </a:xfrm>
          <a:prstGeom prst="rect">
            <a:avLst/>
          </a:prstGeom>
        </p:spPr>
        <p:txBody>
          <a:bodyPr anchor="t" rtlCol="false" tIns="0" lIns="0" bIns="0" rIns="0">
            <a:spAutoFit/>
          </a:bodyPr>
          <a:lstStyle/>
          <a:p>
            <a:pPr algn="l">
              <a:lnSpc>
                <a:spcPts val="2285"/>
              </a:lnSpc>
            </a:pPr>
            <a:r>
              <a:rPr lang="en-US" sz="1576" spc="63">
                <a:solidFill>
                  <a:srgbClr val="000000"/>
                </a:solidFill>
                <a:latin typeface="Montserrat Light"/>
                <a:ea typeface="Montserrat Light"/>
                <a:cs typeface="Montserrat Light"/>
                <a:sym typeface="Montserrat Light"/>
              </a:rPr>
              <a:t>To extend the shopping experience beyond the Myntra platform, a browser extension can be added, enabling users to discover similar products while browsing the web. When watching a series or browsing content online, the extension identifies clothing and accessories and provides links to similar products available on Myntra. This seamless integration allows users to instantly shop for items they find appealing, capitalizing on spontaneous shopping impulses and driving additional traffic to Myntra's site.</a:t>
            </a:r>
          </a:p>
          <a:p>
            <a:pPr algn="l">
              <a:lnSpc>
                <a:spcPts val="2285"/>
              </a:lnSpc>
            </a:pPr>
          </a:p>
        </p:txBody>
      </p:sp>
      <p:sp>
        <p:nvSpPr>
          <p:cNvPr name="TextBox 9" id="9"/>
          <p:cNvSpPr txBox="true"/>
          <p:nvPr/>
        </p:nvSpPr>
        <p:spPr>
          <a:xfrm rot="0">
            <a:off x="12024776" y="6596483"/>
            <a:ext cx="5825880" cy="1778756"/>
          </a:xfrm>
          <a:prstGeom prst="rect">
            <a:avLst/>
          </a:prstGeom>
        </p:spPr>
        <p:txBody>
          <a:bodyPr anchor="t" rtlCol="false" tIns="0" lIns="0" bIns="0" rIns="0">
            <a:spAutoFit/>
          </a:bodyPr>
          <a:lstStyle/>
          <a:p>
            <a:pPr algn="l">
              <a:lnSpc>
                <a:spcPts val="2285"/>
              </a:lnSpc>
            </a:pPr>
            <a:r>
              <a:rPr lang="en-US" sz="1576" spc="63">
                <a:solidFill>
                  <a:srgbClr val="000000"/>
                </a:solidFill>
                <a:latin typeface="Montserrat Light Bold"/>
                <a:ea typeface="Montserrat Light Bold"/>
                <a:cs typeface="Montserrat Light Bold"/>
                <a:sym typeface="Montserrat Light Bold"/>
              </a:rPr>
              <a:t>Frontend:</a:t>
            </a:r>
            <a:r>
              <a:rPr lang="en-US" sz="1576" spc="63">
                <a:solidFill>
                  <a:srgbClr val="000000"/>
                </a:solidFill>
                <a:latin typeface="Montserrat Light"/>
                <a:ea typeface="Montserrat Light"/>
                <a:cs typeface="Montserrat Light"/>
                <a:sym typeface="Montserrat Light"/>
              </a:rPr>
              <a:t> JavaScript, HTML/CSS</a:t>
            </a:r>
          </a:p>
          <a:p>
            <a:pPr algn="l">
              <a:lnSpc>
                <a:spcPts val="2285"/>
              </a:lnSpc>
            </a:pPr>
            <a:r>
              <a:rPr lang="en-US" sz="1576" spc="63">
                <a:solidFill>
                  <a:srgbClr val="000000"/>
                </a:solidFill>
                <a:latin typeface="Montserrat Light Bold"/>
                <a:ea typeface="Montserrat Light Bold"/>
                <a:cs typeface="Montserrat Light Bold"/>
                <a:sym typeface="Montserrat Light Bold"/>
              </a:rPr>
              <a:t>Frameworks:</a:t>
            </a:r>
            <a:r>
              <a:rPr lang="en-US" sz="1576" spc="63">
                <a:solidFill>
                  <a:srgbClr val="000000"/>
                </a:solidFill>
                <a:latin typeface="Montserrat Light"/>
                <a:ea typeface="Montserrat Light"/>
                <a:cs typeface="Montserrat Light"/>
                <a:sym typeface="Montserrat Light"/>
              </a:rPr>
              <a:t> Browser Extension APIs, Selenium, React</a:t>
            </a:r>
          </a:p>
          <a:p>
            <a:pPr algn="l">
              <a:lnSpc>
                <a:spcPts val="2285"/>
              </a:lnSpc>
            </a:pPr>
            <a:r>
              <a:rPr lang="en-US" sz="1576" spc="63">
                <a:solidFill>
                  <a:srgbClr val="000000"/>
                </a:solidFill>
                <a:latin typeface="Montserrat Light Bold"/>
                <a:ea typeface="Montserrat Light Bold"/>
                <a:cs typeface="Montserrat Light Bold"/>
                <a:sym typeface="Montserrat Light Bold"/>
              </a:rPr>
              <a:t>Backend:</a:t>
            </a:r>
            <a:r>
              <a:rPr lang="en-US" sz="1576" spc="63">
                <a:solidFill>
                  <a:srgbClr val="000000"/>
                </a:solidFill>
                <a:latin typeface="Montserrat Light"/>
                <a:ea typeface="Montserrat Light"/>
                <a:cs typeface="Montserrat Light"/>
                <a:sym typeface="Montserrat Light"/>
              </a:rPr>
              <a:t> Node.js, Express.js</a:t>
            </a:r>
          </a:p>
          <a:p>
            <a:pPr algn="l">
              <a:lnSpc>
                <a:spcPts val="2285"/>
              </a:lnSpc>
            </a:pPr>
            <a:r>
              <a:rPr lang="en-US" sz="1576" spc="63">
                <a:solidFill>
                  <a:srgbClr val="000000"/>
                </a:solidFill>
                <a:latin typeface="Montserrat Light Bold"/>
                <a:ea typeface="Montserrat Light Bold"/>
                <a:cs typeface="Montserrat Light Bold"/>
                <a:sym typeface="Montserrat Light Bold"/>
              </a:rPr>
              <a:t>Database:</a:t>
            </a:r>
            <a:r>
              <a:rPr lang="en-US" sz="1576" spc="63">
                <a:solidFill>
                  <a:srgbClr val="000000"/>
                </a:solidFill>
                <a:latin typeface="Montserrat Light"/>
                <a:ea typeface="Montserrat Light"/>
                <a:cs typeface="Montserrat Light"/>
                <a:sym typeface="Montserrat Light"/>
              </a:rPr>
              <a:t> MongoDB</a:t>
            </a:r>
          </a:p>
          <a:p>
            <a:pPr algn="l">
              <a:lnSpc>
                <a:spcPts val="2285"/>
              </a:lnSpc>
            </a:pPr>
            <a:r>
              <a:rPr lang="en-US" sz="1576" spc="63">
                <a:solidFill>
                  <a:srgbClr val="000000"/>
                </a:solidFill>
                <a:latin typeface="Montserrat Light Bold"/>
                <a:ea typeface="Montserrat Light Bold"/>
                <a:cs typeface="Montserrat Light Bold"/>
                <a:sym typeface="Montserrat Light Bold"/>
              </a:rPr>
              <a:t>API Integration: </a:t>
            </a:r>
            <a:r>
              <a:rPr lang="en-US" sz="1576" spc="63">
                <a:solidFill>
                  <a:srgbClr val="000000"/>
                </a:solidFill>
                <a:latin typeface="Montserrat Light"/>
                <a:ea typeface="Montserrat Light"/>
                <a:cs typeface="Montserrat Light"/>
                <a:sym typeface="Montserrat Light"/>
              </a:rPr>
              <a:t>Myntra API, Browser API</a:t>
            </a:r>
          </a:p>
          <a:p>
            <a:pPr algn="l">
              <a:lnSpc>
                <a:spcPts val="2285"/>
              </a:lnSpc>
            </a:pPr>
          </a:p>
        </p:txBody>
      </p:sp>
      <p:sp>
        <p:nvSpPr>
          <p:cNvPr name="TextBox 10" id="10"/>
          <p:cNvSpPr txBox="true"/>
          <p:nvPr/>
        </p:nvSpPr>
        <p:spPr>
          <a:xfrm rot="0">
            <a:off x="11995048" y="1730045"/>
            <a:ext cx="5158305" cy="551789"/>
          </a:xfrm>
          <a:prstGeom prst="rect">
            <a:avLst/>
          </a:prstGeom>
        </p:spPr>
        <p:txBody>
          <a:bodyPr anchor="t" rtlCol="false" tIns="0" lIns="0" bIns="0" rIns="0">
            <a:spAutoFit/>
          </a:bodyPr>
          <a:lstStyle/>
          <a:p>
            <a:pPr algn="l">
              <a:lnSpc>
                <a:spcPts val="2205"/>
              </a:lnSpc>
            </a:pPr>
            <a:r>
              <a:rPr lang="en-US" sz="1520" spc="212">
                <a:solidFill>
                  <a:srgbClr val="000000"/>
                </a:solidFill>
                <a:latin typeface="Montserrat Classic Bold"/>
                <a:ea typeface="Montserrat Classic Bold"/>
                <a:cs typeface="Montserrat Classic Bold"/>
                <a:sym typeface="Montserrat Classic Bold"/>
              </a:rPr>
              <a:t>BROWSER EXTENSION FOR SEAMLESS SHOPPING INTEGRATION: #FINDMYFIT</a:t>
            </a:r>
          </a:p>
        </p:txBody>
      </p:sp>
      <p:sp>
        <p:nvSpPr>
          <p:cNvPr name="TextBox 11" id="11"/>
          <p:cNvSpPr txBox="true"/>
          <p:nvPr/>
        </p:nvSpPr>
        <p:spPr>
          <a:xfrm rot="0">
            <a:off x="636390" y="9170405"/>
            <a:ext cx="11034782" cy="551789"/>
          </a:xfrm>
          <a:prstGeom prst="rect">
            <a:avLst/>
          </a:prstGeom>
        </p:spPr>
        <p:txBody>
          <a:bodyPr anchor="t" rtlCol="false" tIns="0" lIns="0" bIns="0" rIns="0">
            <a:spAutoFit/>
          </a:bodyPr>
          <a:lstStyle/>
          <a:p>
            <a:pPr algn="l">
              <a:lnSpc>
                <a:spcPts val="2205"/>
              </a:lnSpc>
            </a:pPr>
            <a:r>
              <a:rPr lang="en-US" sz="1520" spc="212">
                <a:solidFill>
                  <a:srgbClr val="000000"/>
                </a:solidFill>
                <a:latin typeface="Montserrat Classic Bold"/>
                <a:ea typeface="Montserrat Classic Bold"/>
                <a:cs typeface="Montserrat Classic Bold"/>
                <a:sym typeface="Montserrat Classic Bold"/>
              </a:rPr>
              <a:t>SHOP WHAT YOU SEE: INSTANTLY DISCOVER AND BUY SIMILAR PRODUCTS WITH MYNTRA'S NEW BROWSER EXTENSION</a:t>
            </a:r>
          </a:p>
        </p:txBody>
      </p:sp>
      <p:sp>
        <p:nvSpPr>
          <p:cNvPr name="TextBox 12" id="12"/>
          <p:cNvSpPr txBox="true"/>
          <p:nvPr/>
        </p:nvSpPr>
        <p:spPr>
          <a:xfrm rot="0">
            <a:off x="11995048" y="8546028"/>
            <a:ext cx="5158305" cy="567227"/>
          </a:xfrm>
          <a:prstGeom prst="rect">
            <a:avLst/>
          </a:prstGeom>
        </p:spPr>
        <p:txBody>
          <a:bodyPr anchor="t" rtlCol="false" tIns="0" lIns="0" bIns="0" rIns="0">
            <a:spAutoFit/>
          </a:bodyPr>
          <a:lstStyle/>
          <a:p>
            <a:pPr algn="l">
              <a:lnSpc>
                <a:spcPts val="4401"/>
              </a:lnSpc>
            </a:pPr>
            <a:r>
              <a:rPr lang="en-US" sz="3827">
                <a:solidFill>
                  <a:srgbClr val="000000"/>
                </a:solidFill>
                <a:latin typeface="Aileron Heavy"/>
                <a:ea typeface="Aileron Heavy"/>
                <a:cs typeface="Aileron Heavy"/>
                <a:sym typeface="Aileron Heavy"/>
              </a:rPr>
              <a:t>Platform:</a:t>
            </a:r>
          </a:p>
        </p:txBody>
      </p:sp>
      <p:sp>
        <p:nvSpPr>
          <p:cNvPr name="TextBox 13" id="13"/>
          <p:cNvSpPr txBox="true"/>
          <p:nvPr/>
        </p:nvSpPr>
        <p:spPr>
          <a:xfrm rot="0">
            <a:off x="12024776" y="9185082"/>
            <a:ext cx="5158305" cy="275564"/>
          </a:xfrm>
          <a:prstGeom prst="rect">
            <a:avLst/>
          </a:prstGeom>
        </p:spPr>
        <p:txBody>
          <a:bodyPr anchor="t" rtlCol="false" tIns="0" lIns="0" bIns="0" rIns="0">
            <a:spAutoFit/>
          </a:bodyPr>
          <a:lstStyle/>
          <a:p>
            <a:pPr algn="l">
              <a:lnSpc>
                <a:spcPts val="2205"/>
              </a:lnSpc>
            </a:pPr>
            <a:r>
              <a:rPr lang="en-US" sz="1520" spc="212">
                <a:solidFill>
                  <a:srgbClr val="000000"/>
                </a:solidFill>
                <a:latin typeface="Montserrat Classic Bold"/>
                <a:ea typeface="Montserrat Classic Bold"/>
                <a:cs typeface="Montserrat Classic Bold"/>
                <a:sym typeface="Montserrat Classic Bold"/>
              </a:rPr>
              <a:t>MYNTRA'S WEBSITE</a:t>
            </a:r>
          </a:p>
        </p:txBody>
      </p:sp>
      <p:sp>
        <p:nvSpPr>
          <p:cNvPr name="Freeform 14" id="14"/>
          <p:cNvSpPr/>
          <p:nvPr/>
        </p:nvSpPr>
        <p:spPr>
          <a:xfrm flipH="true" flipV="true" rot="-8866853">
            <a:off x="9600193" y="1285638"/>
            <a:ext cx="1138797" cy="605802"/>
          </a:xfrm>
          <a:custGeom>
            <a:avLst/>
            <a:gdLst/>
            <a:ahLst/>
            <a:cxnLst/>
            <a:rect r="r" b="b" t="t" l="l"/>
            <a:pathLst>
              <a:path h="605802" w="1138797">
                <a:moveTo>
                  <a:pt x="1138797" y="605801"/>
                </a:moveTo>
                <a:lnTo>
                  <a:pt x="0" y="605801"/>
                </a:lnTo>
                <a:lnTo>
                  <a:pt x="0" y="0"/>
                </a:lnTo>
                <a:lnTo>
                  <a:pt x="1138797" y="0"/>
                </a:lnTo>
                <a:lnTo>
                  <a:pt x="1138797" y="605801"/>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5" id="15"/>
          <p:cNvSpPr txBox="true"/>
          <p:nvPr/>
        </p:nvSpPr>
        <p:spPr>
          <a:xfrm rot="0">
            <a:off x="5551374" y="963893"/>
            <a:ext cx="3975003" cy="624646"/>
          </a:xfrm>
          <a:prstGeom prst="rect">
            <a:avLst/>
          </a:prstGeom>
        </p:spPr>
        <p:txBody>
          <a:bodyPr anchor="t" rtlCol="false" tIns="0" lIns="0" bIns="0" rIns="0">
            <a:spAutoFit/>
          </a:bodyPr>
          <a:lstStyle/>
          <a:p>
            <a:pPr algn="l" marL="0" indent="0" lvl="0">
              <a:lnSpc>
                <a:spcPts val="2360"/>
              </a:lnSpc>
            </a:pPr>
            <a:r>
              <a:rPr lang="en-US" sz="2565" spc="-28">
                <a:solidFill>
                  <a:srgbClr val="000000"/>
                </a:solidFill>
                <a:latin typeface="Canva Student Font"/>
                <a:ea typeface="Canva Student Font"/>
                <a:cs typeface="Canva Student Font"/>
                <a:sym typeface="Canva Student Font"/>
              </a:rPr>
              <a:t>Add Myntra’s #FindMyFit chrome extension and use it anytime, anywhere!</a:t>
            </a:r>
          </a:p>
        </p:txBody>
      </p:sp>
      <p:sp>
        <p:nvSpPr>
          <p:cNvPr name="TextBox 16" id="16"/>
          <p:cNvSpPr txBox="true"/>
          <p:nvPr/>
        </p:nvSpPr>
        <p:spPr>
          <a:xfrm rot="0">
            <a:off x="421470" y="7357111"/>
            <a:ext cx="2852394" cy="973533"/>
          </a:xfrm>
          <a:prstGeom prst="rect">
            <a:avLst/>
          </a:prstGeom>
        </p:spPr>
        <p:txBody>
          <a:bodyPr anchor="t" rtlCol="false" tIns="0" lIns="0" bIns="0" rIns="0">
            <a:spAutoFit/>
          </a:bodyPr>
          <a:lstStyle/>
          <a:p>
            <a:pPr algn="l">
              <a:lnSpc>
                <a:spcPts val="3892"/>
              </a:lnSpc>
            </a:pPr>
            <a:r>
              <a:rPr lang="en-US" sz="3506">
                <a:solidFill>
                  <a:srgbClr val="FE8D2A"/>
                </a:solidFill>
                <a:latin typeface="TAN Headline"/>
                <a:ea typeface="TAN Headline"/>
                <a:cs typeface="TAN Headline"/>
                <a:sym typeface="TAN Headline"/>
              </a:rPr>
              <a:t>#no</a:t>
            </a:r>
          </a:p>
          <a:p>
            <a:pPr algn="l">
              <a:lnSpc>
                <a:spcPts val="3892"/>
              </a:lnSpc>
            </a:pPr>
            <a:r>
              <a:rPr lang="en-US" sz="3506">
                <a:solidFill>
                  <a:srgbClr val="E65418"/>
                </a:solidFill>
                <a:latin typeface="TAN Headline"/>
                <a:ea typeface="TAN Headline"/>
                <a:cs typeface="TAN Headline"/>
                <a:sym typeface="TAN Headline"/>
              </a:rPr>
              <a:t>FOMO</a:t>
            </a:r>
          </a:p>
        </p:txBody>
      </p:sp>
      <p:sp>
        <p:nvSpPr>
          <p:cNvPr name="TextBox 17" id="17"/>
          <p:cNvSpPr txBox="true"/>
          <p:nvPr/>
        </p:nvSpPr>
        <p:spPr>
          <a:xfrm rot="0">
            <a:off x="1847667" y="7865666"/>
            <a:ext cx="9477456" cy="514058"/>
          </a:xfrm>
          <a:prstGeom prst="rect">
            <a:avLst/>
          </a:prstGeom>
        </p:spPr>
        <p:txBody>
          <a:bodyPr anchor="t" rtlCol="false" tIns="0" lIns="0" bIns="0" rIns="0">
            <a:spAutoFit/>
          </a:bodyPr>
          <a:lstStyle/>
          <a:p>
            <a:pPr algn="r">
              <a:lnSpc>
                <a:spcPts val="4216"/>
              </a:lnSpc>
            </a:pPr>
            <a:r>
              <a:rPr lang="en-US" sz="3011" spc="-105">
                <a:solidFill>
                  <a:srgbClr val="000000"/>
                </a:solidFill>
                <a:latin typeface="Cooper BT Bold Italics"/>
                <a:ea typeface="Cooper BT Bold Italics"/>
                <a:cs typeface="Cooper BT Bold Italics"/>
                <a:sym typeface="Cooper BT Bold Italics"/>
              </a:rPr>
              <a:t>Never miss out on the </a:t>
            </a:r>
            <a:r>
              <a:rPr lang="en-US" sz="3011" spc="-105">
                <a:solidFill>
                  <a:srgbClr val="F31AB0"/>
                </a:solidFill>
                <a:latin typeface="Cooper BT Bold Italics"/>
                <a:ea typeface="Cooper BT Bold Italics"/>
                <a:cs typeface="Cooper BT Bold Italics"/>
                <a:sym typeface="Cooper BT Bold Italics"/>
              </a:rPr>
              <a:t>latest </a:t>
            </a:r>
            <a:r>
              <a:rPr lang="en-US" sz="3011" spc="-105">
                <a:solidFill>
                  <a:srgbClr val="FE8D2A"/>
                </a:solidFill>
                <a:latin typeface="Cooper BT Bold Italics"/>
                <a:ea typeface="Cooper BT Bold Italics"/>
                <a:cs typeface="Cooper BT Bold Italics"/>
                <a:sym typeface="Cooper BT Bold Italics"/>
              </a:rPr>
              <a:t>trendsss</a:t>
            </a:r>
            <a:r>
              <a:rPr lang="en-US" sz="3011" spc="-105">
                <a:solidFill>
                  <a:srgbClr val="000000"/>
                </a:solidFill>
                <a:latin typeface="Cooper BT Bold Italics"/>
                <a:ea typeface="Cooper BT Bold Italics"/>
                <a:cs typeface="Cooper BT Bold Italics"/>
                <a:sym typeface="Cooper BT Bold Italics"/>
              </a:rPr>
              <a:t>!</a:t>
            </a:r>
          </a:p>
        </p:txBody>
      </p:sp>
      <p:sp>
        <p:nvSpPr>
          <p:cNvPr name="Freeform 18" id="18"/>
          <p:cNvSpPr/>
          <p:nvPr/>
        </p:nvSpPr>
        <p:spPr>
          <a:xfrm flipH="false" flipV="false" rot="0">
            <a:off x="16500862" y="9390895"/>
            <a:ext cx="1593076" cy="896105"/>
          </a:xfrm>
          <a:custGeom>
            <a:avLst/>
            <a:gdLst/>
            <a:ahLst/>
            <a:cxnLst/>
            <a:rect r="r" b="b" t="t" l="l"/>
            <a:pathLst>
              <a:path h="896105" w="1593076">
                <a:moveTo>
                  <a:pt x="0" y="0"/>
                </a:moveTo>
                <a:lnTo>
                  <a:pt x="1593076" y="0"/>
                </a:lnTo>
                <a:lnTo>
                  <a:pt x="1593076" y="896105"/>
                </a:lnTo>
                <a:lnTo>
                  <a:pt x="0" y="896105"/>
                </a:lnTo>
                <a:lnTo>
                  <a:pt x="0" y="0"/>
                </a:lnTo>
                <a:close/>
              </a:path>
            </a:pathLst>
          </a:custGeom>
          <a:blipFill>
            <a:blip r:embed="rId5"/>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500862" y="9390895"/>
            <a:ext cx="1593076" cy="896105"/>
          </a:xfrm>
          <a:custGeom>
            <a:avLst/>
            <a:gdLst/>
            <a:ahLst/>
            <a:cxnLst/>
            <a:rect r="r" b="b" t="t" l="l"/>
            <a:pathLst>
              <a:path h="896105" w="1593076">
                <a:moveTo>
                  <a:pt x="0" y="0"/>
                </a:moveTo>
                <a:lnTo>
                  <a:pt x="1593076" y="0"/>
                </a:lnTo>
                <a:lnTo>
                  <a:pt x="1593076" y="896105"/>
                </a:lnTo>
                <a:lnTo>
                  <a:pt x="0" y="896105"/>
                </a:lnTo>
                <a:lnTo>
                  <a:pt x="0" y="0"/>
                </a:lnTo>
                <a:close/>
              </a:path>
            </a:pathLst>
          </a:custGeom>
          <a:blipFill>
            <a:blip r:embed="rId2"/>
            <a:stretch>
              <a:fillRect l="0" t="0" r="0" b="0"/>
            </a:stretch>
          </a:blipFill>
        </p:spPr>
      </p:sp>
      <p:sp>
        <p:nvSpPr>
          <p:cNvPr name="AutoShape 3" id="3"/>
          <p:cNvSpPr/>
          <p:nvPr/>
        </p:nvSpPr>
        <p:spPr>
          <a:xfrm>
            <a:off x="0" y="10287000"/>
            <a:ext cx="18288000" cy="0"/>
          </a:xfrm>
          <a:prstGeom prst="line">
            <a:avLst/>
          </a:prstGeom>
          <a:ln cap="flat" w="161925">
            <a:solidFill>
              <a:srgbClr val="301D3B"/>
            </a:solidFill>
            <a:prstDash val="solid"/>
            <a:headEnd type="none" len="sm" w="sm"/>
            <a:tailEnd type="none" len="sm" w="sm"/>
          </a:ln>
        </p:spPr>
      </p:sp>
      <p:sp>
        <p:nvSpPr>
          <p:cNvPr name="Freeform 4" id="4"/>
          <p:cNvSpPr/>
          <p:nvPr/>
        </p:nvSpPr>
        <p:spPr>
          <a:xfrm flipH="false" flipV="false" rot="0">
            <a:off x="7866265" y="728086"/>
            <a:ext cx="2632221" cy="5740012"/>
          </a:xfrm>
          <a:custGeom>
            <a:avLst/>
            <a:gdLst/>
            <a:ahLst/>
            <a:cxnLst/>
            <a:rect r="r" b="b" t="t" l="l"/>
            <a:pathLst>
              <a:path h="5740012" w="2632221">
                <a:moveTo>
                  <a:pt x="0" y="0"/>
                </a:moveTo>
                <a:lnTo>
                  <a:pt x="2632221" y="0"/>
                </a:lnTo>
                <a:lnTo>
                  <a:pt x="2632221" y="5740012"/>
                </a:lnTo>
                <a:lnTo>
                  <a:pt x="0" y="5740012"/>
                </a:lnTo>
                <a:lnTo>
                  <a:pt x="0" y="0"/>
                </a:lnTo>
                <a:close/>
              </a:path>
            </a:pathLst>
          </a:custGeom>
          <a:blipFill>
            <a:blip r:embed="rId3"/>
            <a:stretch>
              <a:fillRect l="0" t="0" r="0" b="0"/>
            </a:stretch>
          </a:blipFill>
        </p:spPr>
      </p:sp>
      <p:sp>
        <p:nvSpPr>
          <p:cNvPr name="Freeform 5" id="5"/>
          <p:cNvSpPr/>
          <p:nvPr/>
        </p:nvSpPr>
        <p:spPr>
          <a:xfrm flipH="false" flipV="false" rot="0">
            <a:off x="9498360" y="3329243"/>
            <a:ext cx="2878795" cy="6277709"/>
          </a:xfrm>
          <a:custGeom>
            <a:avLst/>
            <a:gdLst/>
            <a:ahLst/>
            <a:cxnLst/>
            <a:rect r="r" b="b" t="t" l="l"/>
            <a:pathLst>
              <a:path h="6277709" w="2878795">
                <a:moveTo>
                  <a:pt x="0" y="0"/>
                </a:moveTo>
                <a:lnTo>
                  <a:pt x="2878795" y="0"/>
                </a:lnTo>
                <a:lnTo>
                  <a:pt x="2878795" y="6277709"/>
                </a:lnTo>
                <a:lnTo>
                  <a:pt x="0" y="6277709"/>
                </a:lnTo>
                <a:lnTo>
                  <a:pt x="0" y="0"/>
                </a:lnTo>
                <a:close/>
              </a:path>
            </a:pathLst>
          </a:custGeom>
          <a:blipFill>
            <a:blip r:embed="rId4"/>
            <a:stretch>
              <a:fillRect l="0" t="0" r="0" b="0"/>
            </a:stretch>
          </a:blipFill>
        </p:spPr>
      </p:sp>
      <p:sp>
        <p:nvSpPr>
          <p:cNvPr name="Freeform 6" id="6"/>
          <p:cNvSpPr/>
          <p:nvPr/>
        </p:nvSpPr>
        <p:spPr>
          <a:xfrm flipH="false" flipV="false" rot="0">
            <a:off x="14972956" y="3468571"/>
            <a:ext cx="2751011" cy="5999053"/>
          </a:xfrm>
          <a:custGeom>
            <a:avLst/>
            <a:gdLst/>
            <a:ahLst/>
            <a:cxnLst/>
            <a:rect r="r" b="b" t="t" l="l"/>
            <a:pathLst>
              <a:path h="5999053" w="2751011">
                <a:moveTo>
                  <a:pt x="0" y="0"/>
                </a:moveTo>
                <a:lnTo>
                  <a:pt x="2751011" y="0"/>
                </a:lnTo>
                <a:lnTo>
                  <a:pt x="2751011" y="5999053"/>
                </a:lnTo>
                <a:lnTo>
                  <a:pt x="0" y="5999053"/>
                </a:lnTo>
                <a:lnTo>
                  <a:pt x="0" y="0"/>
                </a:lnTo>
                <a:close/>
              </a:path>
            </a:pathLst>
          </a:custGeom>
          <a:blipFill>
            <a:blip r:embed="rId5"/>
            <a:stretch>
              <a:fillRect l="0" t="0" r="0" b="0"/>
            </a:stretch>
          </a:blipFill>
        </p:spPr>
      </p:sp>
      <p:sp>
        <p:nvSpPr>
          <p:cNvPr name="Freeform 7" id="7"/>
          <p:cNvSpPr/>
          <p:nvPr/>
        </p:nvSpPr>
        <p:spPr>
          <a:xfrm flipH="false" flipV="false" rot="0">
            <a:off x="12196979" y="456904"/>
            <a:ext cx="3442559" cy="7507093"/>
          </a:xfrm>
          <a:custGeom>
            <a:avLst/>
            <a:gdLst/>
            <a:ahLst/>
            <a:cxnLst/>
            <a:rect r="r" b="b" t="t" l="l"/>
            <a:pathLst>
              <a:path h="7507093" w="3442559">
                <a:moveTo>
                  <a:pt x="0" y="0"/>
                </a:moveTo>
                <a:lnTo>
                  <a:pt x="3442559" y="0"/>
                </a:lnTo>
                <a:lnTo>
                  <a:pt x="3442559" y="7507093"/>
                </a:lnTo>
                <a:lnTo>
                  <a:pt x="0" y="7507093"/>
                </a:lnTo>
                <a:lnTo>
                  <a:pt x="0" y="0"/>
                </a:lnTo>
                <a:close/>
              </a:path>
            </a:pathLst>
          </a:custGeom>
          <a:blipFill>
            <a:blip r:embed="rId6"/>
            <a:stretch>
              <a:fillRect l="0" t="0" r="0" b="0"/>
            </a:stretch>
          </a:blipFill>
        </p:spPr>
      </p:sp>
      <p:sp>
        <p:nvSpPr>
          <p:cNvPr name="TextBox 8" id="8"/>
          <p:cNvSpPr txBox="true"/>
          <p:nvPr/>
        </p:nvSpPr>
        <p:spPr>
          <a:xfrm rot="0">
            <a:off x="761725" y="608251"/>
            <a:ext cx="7703364" cy="988696"/>
          </a:xfrm>
          <a:prstGeom prst="rect">
            <a:avLst/>
          </a:prstGeom>
        </p:spPr>
        <p:txBody>
          <a:bodyPr anchor="t" rtlCol="false" tIns="0" lIns="0" bIns="0" rIns="0">
            <a:spAutoFit/>
          </a:bodyPr>
          <a:lstStyle/>
          <a:p>
            <a:pPr algn="ctr">
              <a:lnSpc>
                <a:spcPts val="7979"/>
              </a:lnSpc>
              <a:spcBef>
                <a:spcPct val="0"/>
              </a:spcBef>
            </a:pPr>
            <a:r>
              <a:rPr lang="en-US" sz="5699">
                <a:solidFill>
                  <a:srgbClr val="000000"/>
                </a:solidFill>
                <a:latin typeface="Roboto"/>
                <a:ea typeface="Roboto"/>
                <a:cs typeface="Roboto"/>
                <a:sym typeface="Roboto"/>
              </a:rPr>
              <a:t>Solution 3</a:t>
            </a:r>
          </a:p>
        </p:txBody>
      </p:sp>
      <p:sp>
        <p:nvSpPr>
          <p:cNvPr name="TextBox 9" id="9"/>
          <p:cNvSpPr txBox="true"/>
          <p:nvPr/>
        </p:nvSpPr>
        <p:spPr>
          <a:xfrm rot="0">
            <a:off x="761725" y="1390183"/>
            <a:ext cx="6738228" cy="567227"/>
          </a:xfrm>
          <a:prstGeom prst="rect">
            <a:avLst/>
          </a:prstGeom>
        </p:spPr>
        <p:txBody>
          <a:bodyPr anchor="t" rtlCol="false" tIns="0" lIns="0" bIns="0" rIns="0">
            <a:spAutoFit/>
          </a:bodyPr>
          <a:lstStyle/>
          <a:p>
            <a:pPr algn="l">
              <a:lnSpc>
                <a:spcPts val="4401"/>
              </a:lnSpc>
            </a:pPr>
            <a:r>
              <a:rPr lang="en-US" sz="3827">
                <a:solidFill>
                  <a:srgbClr val="000000"/>
                </a:solidFill>
                <a:latin typeface="Aileron Heavy"/>
                <a:ea typeface="Aileron Heavy"/>
                <a:cs typeface="Aileron Heavy"/>
                <a:sym typeface="Aileron Heavy"/>
              </a:rPr>
              <a:t>Idea:</a:t>
            </a:r>
          </a:p>
        </p:txBody>
      </p:sp>
      <p:sp>
        <p:nvSpPr>
          <p:cNvPr name="TextBox 10" id="10"/>
          <p:cNvSpPr txBox="true"/>
          <p:nvPr/>
        </p:nvSpPr>
        <p:spPr>
          <a:xfrm rot="0">
            <a:off x="761725" y="5561442"/>
            <a:ext cx="6738228" cy="567227"/>
          </a:xfrm>
          <a:prstGeom prst="rect">
            <a:avLst/>
          </a:prstGeom>
        </p:spPr>
        <p:txBody>
          <a:bodyPr anchor="t" rtlCol="false" tIns="0" lIns="0" bIns="0" rIns="0">
            <a:spAutoFit/>
          </a:bodyPr>
          <a:lstStyle/>
          <a:p>
            <a:pPr algn="l">
              <a:lnSpc>
                <a:spcPts val="4401"/>
              </a:lnSpc>
            </a:pPr>
            <a:r>
              <a:rPr lang="en-US" sz="3827">
                <a:solidFill>
                  <a:srgbClr val="000000"/>
                </a:solidFill>
                <a:latin typeface="Aileron Heavy"/>
                <a:ea typeface="Aileron Heavy"/>
                <a:cs typeface="Aileron Heavy"/>
                <a:sym typeface="Aileron Heavy"/>
              </a:rPr>
              <a:t>Focus:</a:t>
            </a:r>
          </a:p>
        </p:txBody>
      </p:sp>
      <p:sp>
        <p:nvSpPr>
          <p:cNvPr name="TextBox 11" id="11"/>
          <p:cNvSpPr txBox="true"/>
          <p:nvPr/>
        </p:nvSpPr>
        <p:spPr>
          <a:xfrm rot="0">
            <a:off x="761725" y="7224017"/>
            <a:ext cx="6738228" cy="567227"/>
          </a:xfrm>
          <a:prstGeom prst="rect">
            <a:avLst/>
          </a:prstGeom>
        </p:spPr>
        <p:txBody>
          <a:bodyPr anchor="t" rtlCol="false" tIns="0" lIns="0" bIns="0" rIns="0">
            <a:spAutoFit/>
          </a:bodyPr>
          <a:lstStyle/>
          <a:p>
            <a:pPr algn="l">
              <a:lnSpc>
                <a:spcPts val="4401"/>
              </a:lnSpc>
            </a:pPr>
            <a:r>
              <a:rPr lang="en-US" sz="3827">
                <a:solidFill>
                  <a:srgbClr val="000000"/>
                </a:solidFill>
                <a:latin typeface="Aileron Heavy"/>
                <a:ea typeface="Aileron Heavy"/>
                <a:cs typeface="Aileron Heavy"/>
                <a:sym typeface="Aileron Heavy"/>
              </a:rPr>
              <a:t>Tech-Stack:</a:t>
            </a:r>
          </a:p>
        </p:txBody>
      </p:sp>
      <p:sp>
        <p:nvSpPr>
          <p:cNvPr name="TextBox 12" id="12"/>
          <p:cNvSpPr txBox="true"/>
          <p:nvPr/>
        </p:nvSpPr>
        <p:spPr>
          <a:xfrm rot="0">
            <a:off x="761725" y="2668261"/>
            <a:ext cx="6777061" cy="2845556"/>
          </a:xfrm>
          <a:prstGeom prst="rect">
            <a:avLst/>
          </a:prstGeom>
        </p:spPr>
        <p:txBody>
          <a:bodyPr anchor="t" rtlCol="false" tIns="0" lIns="0" bIns="0" rIns="0">
            <a:spAutoFit/>
          </a:bodyPr>
          <a:lstStyle/>
          <a:p>
            <a:pPr algn="l">
              <a:lnSpc>
                <a:spcPts val="2285"/>
              </a:lnSpc>
            </a:pPr>
            <a:r>
              <a:rPr lang="en-US" sz="1576" spc="63">
                <a:solidFill>
                  <a:srgbClr val="000000"/>
                </a:solidFill>
                <a:latin typeface="Montserrat Light"/>
                <a:ea typeface="Montserrat Light"/>
                <a:cs typeface="Montserrat Light"/>
                <a:sym typeface="Montserrat Light"/>
              </a:rPr>
              <a:t>Myntra can enhance user engagement by implementing a swipe-based recommendation system where users can swipe left or right to indicate their preferences. Each user is allowed up to five right swipes per day, making their choices more deliberate. With every swipe, users earn points that accumulate towards discounts on future orders. This gamified approach not only makes shopping more interactive and enjoyable but also incentivizes regular use, leading to increased customer loyalty and higher conversion rates.</a:t>
            </a:r>
          </a:p>
          <a:p>
            <a:pPr algn="l">
              <a:lnSpc>
                <a:spcPts val="2285"/>
              </a:lnSpc>
            </a:pPr>
          </a:p>
        </p:txBody>
      </p:sp>
      <p:sp>
        <p:nvSpPr>
          <p:cNvPr name="TextBox 13" id="13"/>
          <p:cNvSpPr txBox="true"/>
          <p:nvPr/>
        </p:nvSpPr>
        <p:spPr>
          <a:xfrm rot="0">
            <a:off x="800558" y="7829344"/>
            <a:ext cx="8364426" cy="2045456"/>
          </a:xfrm>
          <a:prstGeom prst="rect">
            <a:avLst/>
          </a:prstGeom>
        </p:spPr>
        <p:txBody>
          <a:bodyPr anchor="t" rtlCol="false" tIns="0" lIns="0" bIns="0" rIns="0">
            <a:spAutoFit/>
          </a:bodyPr>
          <a:lstStyle/>
          <a:p>
            <a:pPr algn="l">
              <a:lnSpc>
                <a:spcPts val="2285"/>
              </a:lnSpc>
            </a:pPr>
            <a:r>
              <a:rPr lang="en-US" sz="1576" spc="63">
                <a:solidFill>
                  <a:srgbClr val="000000"/>
                </a:solidFill>
                <a:latin typeface="Montserrat Light Bold"/>
                <a:ea typeface="Montserrat Light Bold"/>
                <a:cs typeface="Montserrat Light Bold"/>
                <a:sym typeface="Montserrat Light Bold"/>
              </a:rPr>
              <a:t>Frontend:</a:t>
            </a:r>
            <a:r>
              <a:rPr lang="en-US" sz="1576" spc="63">
                <a:solidFill>
                  <a:srgbClr val="000000"/>
                </a:solidFill>
                <a:latin typeface="Montserrat Light"/>
                <a:ea typeface="Montserrat Light"/>
                <a:cs typeface="Montserrat Light"/>
                <a:sym typeface="Montserrat Light"/>
              </a:rPr>
              <a:t> Javascript, React</a:t>
            </a:r>
          </a:p>
          <a:p>
            <a:pPr algn="l">
              <a:lnSpc>
                <a:spcPts val="2285"/>
              </a:lnSpc>
            </a:pPr>
            <a:r>
              <a:rPr lang="en-US" sz="1576" spc="63">
                <a:solidFill>
                  <a:srgbClr val="000000"/>
                </a:solidFill>
                <a:latin typeface="Montserrat Light Bold"/>
                <a:ea typeface="Montserrat Light Bold"/>
                <a:cs typeface="Montserrat Light Bold"/>
                <a:sym typeface="Montserrat Light Bold"/>
              </a:rPr>
              <a:t>Backend:</a:t>
            </a:r>
            <a:r>
              <a:rPr lang="en-US" sz="1576" spc="63">
                <a:solidFill>
                  <a:srgbClr val="000000"/>
                </a:solidFill>
                <a:latin typeface="Montserrat Light"/>
                <a:ea typeface="Montserrat Light"/>
                <a:cs typeface="Montserrat Light"/>
                <a:sym typeface="Montserrat Light"/>
              </a:rPr>
              <a:t> Node.js, Express.js</a:t>
            </a:r>
          </a:p>
          <a:p>
            <a:pPr algn="l">
              <a:lnSpc>
                <a:spcPts val="2285"/>
              </a:lnSpc>
            </a:pPr>
            <a:r>
              <a:rPr lang="en-US" sz="1576" spc="63">
                <a:solidFill>
                  <a:srgbClr val="000000"/>
                </a:solidFill>
                <a:latin typeface="Montserrat Light Bold"/>
                <a:ea typeface="Montserrat Light Bold"/>
                <a:cs typeface="Montserrat Light Bold"/>
                <a:sym typeface="Montserrat Light Bold"/>
              </a:rPr>
              <a:t>Database:</a:t>
            </a:r>
            <a:r>
              <a:rPr lang="en-US" sz="1576" spc="63">
                <a:solidFill>
                  <a:srgbClr val="000000"/>
                </a:solidFill>
                <a:latin typeface="Montserrat Light"/>
                <a:ea typeface="Montserrat Light"/>
                <a:cs typeface="Montserrat Light"/>
                <a:sym typeface="Montserrat Light"/>
              </a:rPr>
              <a:t> MongoDB</a:t>
            </a:r>
          </a:p>
          <a:p>
            <a:pPr algn="l">
              <a:lnSpc>
                <a:spcPts val="2285"/>
              </a:lnSpc>
            </a:pPr>
            <a:r>
              <a:rPr lang="en-US" sz="1576" spc="63">
                <a:solidFill>
                  <a:srgbClr val="000000"/>
                </a:solidFill>
                <a:latin typeface="Montserrat Light Bold"/>
                <a:ea typeface="Montserrat Light Bold"/>
                <a:cs typeface="Montserrat Light Bold"/>
                <a:sym typeface="Montserrat Light Bold"/>
              </a:rPr>
              <a:t>API Integration:</a:t>
            </a:r>
            <a:r>
              <a:rPr lang="en-US" sz="1576" spc="63">
                <a:solidFill>
                  <a:srgbClr val="000000"/>
                </a:solidFill>
                <a:latin typeface="Montserrat Light"/>
                <a:ea typeface="Montserrat Light"/>
                <a:cs typeface="Montserrat Light"/>
                <a:sym typeface="Montserrat Light"/>
              </a:rPr>
              <a:t> Myntra API, Browser API</a:t>
            </a:r>
          </a:p>
          <a:p>
            <a:pPr algn="l">
              <a:lnSpc>
                <a:spcPts val="2285"/>
              </a:lnSpc>
            </a:pPr>
            <a:r>
              <a:rPr lang="en-US" sz="1576" spc="63">
                <a:solidFill>
                  <a:srgbClr val="000000"/>
                </a:solidFill>
                <a:latin typeface="Montserrat Light Bold"/>
                <a:ea typeface="Montserrat Light Bold"/>
                <a:cs typeface="Montserrat Light Bold"/>
                <a:sym typeface="Montserrat Light Bold"/>
              </a:rPr>
              <a:t>Authentication:</a:t>
            </a:r>
            <a:r>
              <a:rPr lang="en-US" sz="1576" spc="63">
                <a:solidFill>
                  <a:srgbClr val="000000"/>
                </a:solidFill>
                <a:latin typeface="Montserrat Light"/>
                <a:ea typeface="Montserrat Light"/>
                <a:cs typeface="Montserrat Light"/>
                <a:sym typeface="Montserrat Light"/>
              </a:rPr>
              <a:t> JWT, OAuth</a:t>
            </a:r>
          </a:p>
          <a:p>
            <a:pPr algn="l">
              <a:lnSpc>
                <a:spcPts val="2285"/>
              </a:lnSpc>
            </a:pPr>
            <a:r>
              <a:rPr lang="en-US" sz="1576" spc="63">
                <a:solidFill>
                  <a:srgbClr val="000000"/>
                </a:solidFill>
                <a:latin typeface="Montserrat Light Bold"/>
                <a:ea typeface="Montserrat Light Bold"/>
                <a:cs typeface="Montserrat Light Bold"/>
                <a:sym typeface="Montserrat Light Bold"/>
              </a:rPr>
              <a:t>Machine Learning:</a:t>
            </a:r>
            <a:r>
              <a:rPr lang="en-US" sz="1576" spc="63">
                <a:solidFill>
                  <a:srgbClr val="000000"/>
                </a:solidFill>
                <a:latin typeface="Montserrat Light"/>
                <a:ea typeface="Montserrat Light"/>
                <a:cs typeface="Montserrat Light"/>
                <a:sym typeface="Montserrat Light"/>
              </a:rPr>
              <a:t> TensorFlow/PyTorch, Collaborative Filtering, Neural Collaborative Filtering (NCF), Recurrent Neural Networks (RNNs)</a:t>
            </a:r>
          </a:p>
        </p:txBody>
      </p:sp>
      <p:sp>
        <p:nvSpPr>
          <p:cNvPr name="TextBox 14" id="14"/>
          <p:cNvSpPr txBox="true"/>
          <p:nvPr/>
        </p:nvSpPr>
        <p:spPr>
          <a:xfrm rot="0">
            <a:off x="761725" y="2030747"/>
            <a:ext cx="6890677" cy="551789"/>
          </a:xfrm>
          <a:prstGeom prst="rect">
            <a:avLst/>
          </a:prstGeom>
        </p:spPr>
        <p:txBody>
          <a:bodyPr anchor="t" rtlCol="false" tIns="0" lIns="0" bIns="0" rIns="0">
            <a:spAutoFit/>
          </a:bodyPr>
          <a:lstStyle/>
          <a:p>
            <a:pPr algn="l">
              <a:lnSpc>
                <a:spcPts val="2205"/>
              </a:lnSpc>
            </a:pPr>
            <a:r>
              <a:rPr lang="en-US" sz="1520" spc="212">
                <a:solidFill>
                  <a:srgbClr val="000000"/>
                </a:solidFill>
                <a:latin typeface="Montserrat Classic Bold"/>
                <a:ea typeface="Montserrat Classic Bold"/>
                <a:cs typeface="Montserrat Classic Bold"/>
                <a:sym typeface="Montserrat Classic Bold"/>
              </a:rPr>
              <a:t>PERSONALIZED FEED WITH SWIPE-BASED INTERACTION:</a:t>
            </a:r>
          </a:p>
        </p:txBody>
      </p:sp>
      <p:sp>
        <p:nvSpPr>
          <p:cNvPr name="TextBox 15" id="15"/>
          <p:cNvSpPr txBox="true"/>
          <p:nvPr/>
        </p:nvSpPr>
        <p:spPr>
          <a:xfrm rot="0">
            <a:off x="761725" y="6157244"/>
            <a:ext cx="6503884" cy="828014"/>
          </a:xfrm>
          <a:prstGeom prst="rect">
            <a:avLst/>
          </a:prstGeom>
        </p:spPr>
        <p:txBody>
          <a:bodyPr anchor="t" rtlCol="false" tIns="0" lIns="0" bIns="0" rIns="0">
            <a:spAutoFit/>
          </a:bodyPr>
          <a:lstStyle/>
          <a:p>
            <a:pPr algn="l">
              <a:lnSpc>
                <a:spcPts val="2205"/>
              </a:lnSpc>
            </a:pPr>
            <a:r>
              <a:rPr lang="en-US" sz="1520" spc="212">
                <a:solidFill>
                  <a:srgbClr val="000000"/>
                </a:solidFill>
                <a:latin typeface="Montserrat Classic Bold"/>
                <a:ea typeface="Montserrat Classic Bold"/>
                <a:cs typeface="Montserrat Classic Bold"/>
                <a:sym typeface="Montserrat Classic Bold"/>
              </a:rPr>
              <a:t>FASHION FORWARD ENGAGEMENT: REVOLUTIONIZING USER INTERACTION ON MYNTRA WITH SWIPE-BASED TREND IDENTIFICATION</a:t>
            </a:r>
          </a:p>
        </p:txBody>
      </p:sp>
      <p:sp>
        <p:nvSpPr>
          <p:cNvPr name="TextBox 16" id="16"/>
          <p:cNvSpPr txBox="true"/>
          <p:nvPr/>
        </p:nvSpPr>
        <p:spPr>
          <a:xfrm rot="0">
            <a:off x="5765361" y="7638166"/>
            <a:ext cx="2456705" cy="567227"/>
          </a:xfrm>
          <a:prstGeom prst="rect">
            <a:avLst/>
          </a:prstGeom>
        </p:spPr>
        <p:txBody>
          <a:bodyPr anchor="t" rtlCol="false" tIns="0" lIns="0" bIns="0" rIns="0">
            <a:spAutoFit/>
          </a:bodyPr>
          <a:lstStyle/>
          <a:p>
            <a:pPr algn="l">
              <a:lnSpc>
                <a:spcPts val="4401"/>
              </a:lnSpc>
            </a:pPr>
            <a:r>
              <a:rPr lang="en-US" sz="3827">
                <a:solidFill>
                  <a:srgbClr val="000000"/>
                </a:solidFill>
                <a:latin typeface="Aileron Heavy"/>
                <a:ea typeface="Aileron Heavy"/>
                <a:cs typeface="Aileron Heavy"/>
                <a:sym typeface="Aileron Heavy"/>
              </a:rPr>
              <a:t>Platform:</a:t>
            </a:r>
          </a:p>
        </p:txBody>
      </p:sp>
      <p:sp>
        <p:nvSpPr>
          <p:cNvPr name="TextBox 17" id="17"/>
          <p:cNvSpPr txBox="true"/>
          <p:nvPr/>
        </p:nvSpPr>
        <p:spPr>
          <a:xfrm rot="0">
            <a:off x="5765361" y="8215882"/>
            <a:ext cx="6738228" cy="551789"/>
          </a:xfrm>
          <a:prstGeom prst="rect">
            <a:avLst/>
          </a:prstGeom>
        </p:spPr>
        <p:txBody>
          <a:bodyPr anchor="t" rtlCol="false" tIns="0" lIns="0" bIns="0" rIns="0">
            <a:spAutoFit/>
          </a:bodyPr>
          <a:lstStyle/>
          <a:p>
            <a:pPr algn="l">
              <a:lnSpc>
                <a:spcPts val="2205"/>
              </a:lnSpc>
            </a:pPr>
            <a:r>
              <a:rPr lang="en-US" sz="1520" spc="212">
                <a:solidFill>
                  <a:srgbClr val="000000"/>
                </a:solidFill>
                <a:latin typeface="Montserrat Classic Bold"/>
                <a:ea typeface="Montserrat Classic Bold"/>
                <a:cs typeface="Montserrat Classic Bold"/>
                <a:sym typeface="Montserrat Classic Bold"/>
              </a:rPr>
              <a:t>MYNTRA'S MOBILE </a:t>
            </a:r>
          </a:p>
          <a:p>
            <a:pPr algn="l">
              <a:lnSpc>
                <a:spcPts val="2205"/>
              </a:lnSpc>
            </a:pPr>
            <a:r>
              <a:rPr lang="en-US" sz="1520" spc="212">
                <a:solidFill>
                  <a:srgbClr val="000000"/>
                </a:solidFill>
                <a:latin typeface="Montserrat Classic Bold"/>
                <a:ea typeface="Montserrat Classic Bold"/>
                <a:cs typeface="Montserrat Classic Bold"/>
                <a:sym typeface="Montserrat Classic Bold"/>
              </a:rPr>
              <a:t>APPLICATION</a:t>
            </a:r>
          </a:p>
        </p:txBody>
      </p:sp>
      <p:sp>
        <p:nvSpPr>
          <p:cNvPr name="Freeform 18" id="18"/>
          <p:cNvSpPr/>
          <p:nvPr/>
        </p:nvSpPr>
        <p:spPr>
          <a:xfrm flipH="false" flipV="false" rot="-7423560">
            <a:off x="15714494" y="1159382"/>
            <a:ext cx="405458" cy="766329"/>
          </a:xfrm>
          <a:custGeom>
            <a:avLst/>
            <a:gdLst/>
            <a:ahLst/>
            <a:cxnLst/>
            <a:rect r="r" b="b" t="t" l="l"/>
            <a:pathLst>
              <a:path h="766329" w="405458">
                <a:moveTo>
                  <a:pt x="0" y="0"/>
                </a:moveTo>
                <a:lnTo>
                  <a:pt x="405458" y="0"/>
                </a:lnTo>
                <a:lnTo>
                  <a:pt x="405458" y="766329"/>
                </a:lnTo>
                <a:lnTo>
                  <a:pt x="0" y="76632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1391622">
            <a:off x="12249630" y="8718629"/>
            <a:ext cx="886545" cy="250449"/>
          </a:xfrm>
          <a:custGeom>
            <a:avLst/>
            <a:gdLst/>
            <a:ahLst/>
            <a:cxnLst/>
            <a:rect r="r" b="b" t="t" l="l"/>
            <a:pathLst>
              <a:path h="250449" w="886545">
                <a:moveTo>
                  <a:pt x="0" y="0"/>
                </a:moveTo>
                <a:lnTo>
                  <a:pt x="886545" y="0"/>
                </a:lnTo>
                <a:lnTo>
                  <a:pt x="886545" y="250449"/>
                </a:lnTo>
                <a:lnTo>
                  <a:pt x="0" y="25044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0" id="20"/>
          <p:cNvSpPr txBox="true"/>
          <p:nvPr/>
        </p:nvSpPr>
        <p:spPr>
          <a:xfrm rot="0">
            <a:off x="16422597" y="1464572"/>
            <a:ext cx="1441748" cy="1215196"/>
          </a:xfrm>
          <a:prstGeom prst="rect">
            <a:avLst/>
          </a:prstGeom>
        </p:spPr>
        <p:txBody>
          <a:bodyPr anchor="t" rtlCol="false" tIns="0" lIns="0" bIns="0" rIns="0">
            <a:spAutoFit/>
          </a:bodyPr>
          <a:lstStyle/>
          <a:p>
            <a:pPr algn="l" marL="0" indent="0" lvl="0">
              <a:lnSpc>
                <a:spcPts val="2360"/>
              </a:lnSpc>
            </a:pPr>
            <a:r>
              <a:rPr lang="en-US" sz="2565" spc="-28">
                <a:solidFill>
                  <a:srgbClr val="000000"/>
                </a:solidFill>
                <a:latin typeface="Canva Student Font"/>
                <a:ea typeface="Canva Student Font"/>
                <a:cs typeface="Canva Student Font"/>
                <a:sym typeface="Canva Student Font"/>
              </a:rPr>
              <a:t>Earn Myntra SuperCoins for every swipe!</a:t>
            </a:r>
          </a:p>
        </p:txBody>
      </p:sp>
      <p:sp>
        <p:nvSpPr>
          <p:cNvPr name="TextBox 21" id="21"/>
          <p:cNvSpPr txBox="true"/>
          <p:nvPr/>
        </p:nvSpPr>
        <p:spPr>
          <a:xfrm rot="0">
            <a:off x="7778282" y="6639030"/>
            <a:ext cx="1441748" cy="624646"/>
          </a:xfrm>
          <a:prstGeom prst="rect">
            <a:avLst/>
          </a:prstGeom>
        </p:spPr>
        <p:txBody>
          <a:bodyPr anchor="t" rtlCol="false" tIns="0" lIns="0" bIns="0" rIns="0">
            <a:spAutoFit/>
          </a:bodyPr>
          <a:lstStyle/>
          <a:p>
            <a:pPr algn="l" marL="0" indent="0" lvl="0">
              <a:lnSpc>
                <a:spcPts val="2360"/>
              </a:lnSpc>
            </a:pPr>
            <a:r>
              <a:rPr lang="en-US" sz="2565" spc="-28">
                <a:solidFill>
                  <a:srgbClr val="000000"/>
                </a:solidFill>
                <a:latin typeface="Canva Student Font"/>
                <a:ea typeface="Canva Student Font"/>
                <a:cs typeface="Canva Student Font"/>
                <a:sym typeface="Canva Student Font"/>
              </a:rPr>
              <a:t>Left swipe = CANCELLED!</a:t>
            </a:r>
          </a:p>
        </p:txBody>
      </p:sp>
      <p:sp>
        <p:nvSpPr>
          <p:cNvPr name="TextBox 22" id="22"/>
          <p:cNvSpPr txBox="true"/>
          <p:nvPr/>
        </p:nvSpPr>
        <p:spPr>
          <a:xfrm rot="0">
            <a:off x="13197384" y="8264831"/>
            <a:ext cx="1441748" cy="919921"/>
          </a:xfrm>
          <a:prstGeom prst="rect">
            <a:avLst/>
          </a:prstGeom>
        </p:spPr>
        <p:txBody>
          <a:bodyPr anchor="t" rtlCol="false" tIns="0" lIns="0" bIns="0" rIns="0">
            <a:spAutoFit/>
          </a:bodyPr>
          <a:lstStyle/>
          <a:p>
            <a:pPr algn="l" marL="0" indent="0" lvl="0">
              <a:lnSpc>
                <a:spcPts val="2360"/>
              </a:lnSpc>
            </a:pPr>
            <a:r>
              <a:rPr lang="en-US" sz="2565" spc="-28">
                <a:solidFill>
                  <a:srgbClr val="000000"/>
                </a:solidFill>
                <a:latin typeface="Canva Student Font"/>
                <a:ea typeface="Canva Student Font"/>
                <a:cs typeface="Canva Student Font"/>
                <a:sym typeface="Canva Student Font"/>
              </a:rPr>
              <a:t>Right swipe for the looks that SLAPS!</a:t>
            </a:r>
          </a:p>
        </p:txBody>
      </p:sp>
      <p:sp>
        <p:nvSpPr>
          <p:cNvPr name="Freeform 23" id="23"/>
          <p:cNvSpPr/>
          <p:nvPr/>
        </p:nvSpPr>
        <p:spPr>
          <a:xfrm flipH="true" flipV="false" rot="2342954">
            <a:off x="7321708" y="5655461"/>
            <a:ext cx="661387" cy="1023422"/>
          </a:xfrm>
          <a:custGeom>
            <a:avLst/>
            <a:gdLst/>
            <a:ahLst/>
            <a:cxnLst/>
            <a:rect r="r" b="b" t="t" l="l"/>
            <a:pathLst>
              <a:path h="1023422" w="661387">
                <a:moveTo>
                  <a:pt x="661387" y="0"/>
                </a:moveTo>
                <a:lnTo>
                  <a:pt x="0" y="0"/>
                </a:lnTo>
                <a:lnTo>
                  <a:pt x="0" y="1023422"/>
                </a:lnTo>
                <a:lnTo>
                  <a:pt x="661387" y="1023422"/>
                </a:lnTo>
                <a:lnTo>
                  <a:pt x="661387"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4" id="24"/>
          <p:cNvSpPr txBox="true"/>
          <p:nvPr/>
        </p:nvSpPr>
        <p:spPr>
          <a:xfrm rot="0">
            <a:off x="7652401" y="9295466"/>
            <a:ext cx="7402569" cy="655663"/>
          </a:xfrm>
          <a:prstGeom prst="rect">
            <a:avLst/>
          </a:prstGeom>
        </p:spPr>
        <p:txBody>
          <a:bodyPr anchor="t" rtlCol="false" tIns="0" lIns="0" bIns="0" rIns="0">
            <a:spAutoFit/>
          </a:bodyPr>
          <a:lstStyle/>
          <a:p>
            <a:pPr algn="r">
              <a:lnSpc>
                <a:spcPts val="5336"/>
              </a:lnSpc>
            </a:pPr>
            <a:r>
              <a:rPr lang="en-US" sz="3811" spc="-133">
                <a:solidFill>
                  <a:srgbClr val="000000"/>
                </a:solidFill>
                <a:latin typeface="Cooper BT Bold Italics"/>
                <a:ea typeface="Cooper BT Bold Italics"/>
                <a:cs typeface="Cooper BT Bold Italics"/>
                <a:sym typeface="Cooper BT Bold Italics"/>
              </a:rPr>
              <a:t>Swipe and Earn!</a:t>
            </a:r>
          </a:p>
        </p:txBody>
      </p:sp>
      <p:sp>
        <p:nvSpPr>
          <p:cNvPr name="TextBox 25" id="25"/>
          <p:cNvSpPr txBox="true"/>
          <p:nvPr/>
        </p:nvSpPr>
        <p:spPr>
          <a:xfrm rot="0">
            <a:off x="8070481" y="7556325"/>
            <a:ext cx="2147038" cy="305124"/>
          </a:xfrm>
          <a:prstGeom prst="rect">
            <a:avLst/>
          </a:prstGeom>
        </p:spPr>
        <p:txBody>
          <a:bodyPr anchor="t" rtlCol="false" tIns="0" lIns="0" bIns="0" rIns="0">
            <a:spAutoFit/>
          </a:bodyPr>
          <a:lstStyle/>
          <a:p>
            <a:pPr algn="ctr">
              <a:lnSpc>
                <a:spcPts val="2296"/>
              </a:lnSpc>
            </a:pPr>
            <a:r>
              <a:rPr lang="en-US" sz="2639">
                <a:solidFill>
                  <a:srgbClr val="F31AB0"/>
                </a:solidFill>
                <a:latin typeface="TAN Headline"/>
                <a:ea typeface="TAN Headline"/>
                <a:cs typeface="TAN Headline"/>
                <a:sym typeface="TAN Headline"/>
              </a:rPr>
              <a:t>#SIMPing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462762" y="9390895"/>
            <a:ext cx="1593076" cy="896105"/>
          </a:xfrm>
          <a:custGeom>
            <a:avLst/>
            <a:gdLst/>
            <a:ahLst/>
            <a:cxnLst/>
            <a:rect r="r" b="b" t="t" l="l"/>
            <a:pathLst>
              <a:path h="896105" w="1593076">
                <a:moveTo>
                  <a:pt x="0" y="0"/>
                </a:moveTo>
                <a:lnTo>
                  <a:pt x="1593076" y="0"/>
                </a:lnTo>
                <a:lnTo>
                  <a:pt x="1593076" y="896105"/>
                </a:lnTo>
                <a:lnTo>
                  <a:pt x="0" y="896105"/>
                </a:lnTo>
                <a:lnTo>
                  <a:pt x="0" y="0"/>
                </a:lnTo>
                <a:close/>
              </a:path>
            </a:pathLst>
          </a:custGeom>
          <a:blipFill>
            <a:blip r:embed="rId2"/>
            <a:stretch>
              <a:fillRect l="0" t="0" r="0" b="0"/>
            </a:stretch>
          </a:blipFill>
        </p:spPr>
      </p:sp>
      <p:sp>
        <p:nvSpPr>
          <p:cNvPr name="TextBox 3" id="3"/>
          <p:cNvSpPr txBox="true"/>
          <p:nvPr/>
        </p:nvSpPr>
        <p:spPr>
          <a:xfrm rot="0">
            <a:off x="3419515" y="1922605"/>
            <a:ext cx="13308065" cy="5938006"/>
          </a:xfrm>
          <a:prstGeom prst="rect">
            <a:avLst/>
          </a:prstGeom>
        </p:spPr>
        <p:txBody>
          <a:bodyPr anchor="t" rtlCol="false" tIns="0" lIns="0" bIns="0" rIns="0">
            <a:spAutoFit/>
          </a:bodyPr>
          <a:lstStyle/>
          <a:p>
            <a:pPr algn="l" marL="491426" indent="-245713" lvl="1">
              <a:lnSpc>
                <a:spcPts val="3300"/>
              </a:lnSpc>
              <a:buAutoNum type="arabicPeriod" startAt="1"/>
            </a:pPr>
            <a:r>
              <a:rPr lang="en-US" sz="2276" spc="91">
                <a:solidFill>
                  <a:srgbClr val="000000"/>
                </a:solidFill>
                <a:latin typeface="Montserrat Light Bold"/>
                <a:ea typeface="Montserrat Light Bold"/>
                <a:cs typeface="Montserrat Light Bold"/>
                <a:sym typeface="Montserrat Light Bold"/>
              </a:rPr>
              <a:t>Virtual Fashion Integration: </a:t>
            </a:r>
            <a:r>
              <a:rPr lang="en-US" sz="2276" spc="91">
                <a:solidFill>
                  <a:srgbClr val="000000"/>
                </a:solidFill>
                <a:latin typeface="Montserrat Light"/>
                <a:ea typeface="Montserrat Light"/>
                <a:cs typeface="Montserrat Light"/>
                <a:sym typeface="Montserrat Light"/>
              </a:rPr>
              <a:t>Seamlessly shop on Myntra from any site with our browser extension.</a:t>
            </a:r>
            <a:r>
              <a:rPr lang="en-US" sz="2276" spc="91">
                <a:solidFill>
                  <a:srgbClr val="000000"/>
                </a:solidFill>
                <a:latin typeface="Montserrat Light"/>
                <a:ea typeface="Montserrat Light"/>
                <a:cs typeface="Montserrat Light"/>
                <a:sym typeface="Montserrat Light"/>
              </a:rPr>
              <a:t>   </a:t>
            </a:r>
          </a:p>
          <a:p>
            <a:pPr algn="l" marL="491426" indent="-245713" lvl="1">
              <a:lnSpc>
                <a:spcPts val="3300"/>
              </a:lnSpc>
              <a:buAutoNum type="arabicPeriod" startAt="1"/>
            </a:pPr>
            <a:r>
              <a:rPr lang="en-US" sz="2276" spc="91">
                <a:solidFill>
                  <a:srgbClr val="000000"/>
                </a:solidFill>
                <a:latin typeface="Montserrat Light Bold"/>
                <a:ea typeface="Montserrat Light Bold"/>
                <a:cs typeface="Montserrat Light Bold"/>
                <a:sym typeface="Montserrat Light Bold"/>
              </a:rPr>
              <a:t>Personalized Swipe Feed: </a:t>
            </a:r>
            <a:r>
              <a:rPr lang="en-US" sz="2276" spc="91">
                <a:solidFill>
                  <a:srgbClr val="000000"/>
                </a:solidFill>
                <a:latin typeface="Montserrat Light"/>
                <a:ea typeface="Montserrat Light"/>
                <a:cs typeface="Montserrat Light"/>
                <a:sym typeface="Montserrat Light"/>
              </a:rPr>
              <a:t>Tailor product suggestions with effortless liking and disliking.</a:t>
            </a:r>
          </a:p>
          <a:p>
            <a:pPr algn="l" marL="491426" indent="-245713" lvl="1">
              <a:lnSpc>
                <a:spcPts val="3300"/>
              </a:lnSpc>
              <a:buAutoNum type="arabicPeriod" startAt="1"/>
            </a:pPr>
            <a:r>
              <a:rPr lang="en-US" sz="2276" spc="91">
                <a:solidFill>
                  <a:srgbClr val="000000"/>
                </a:solidFill>
                <a:latin typeface="Montserrat Light Bold"/>
                <a:ea typeface="Montserrat Light Bold"/>
                <a:cs typeface="Montserrat Light Bold"/>
                <a:sym typeface="Montserrat Light Bold"/>
              </a:rPr>
              <a:t>Gamified Shopping: </a:t>
            </a:r>
            <a:r>
              <a:rPr lang="en-US" sz="2276" spc="91">
                <a:solidFill>
                  <a:srgbClr val="000000"/>
                </a:solidFill>
                <a:latin typeface="Montserrat Light"/>
                <a:ea typeface="Montserrat Light"/>
                <a:cs typeface="Montserrat Light"/>
                <a:sym typeface="Montserrat Light"/>
              </a:rPr>
              <a:t>Earn points for swiping and redeem for discounts, making shopping fun.</a:t>
            </a:r>
          </a:p>
          <a:p>
            <a:pPr algn="l" marL="491426" indent="-245713" lvl="1">
              <a:lnSpc>
                <a:spcPts val="3300"/>
              </a:lnSpc>
              <a:buAutoNum type="arabicPeriod" startAt="1"/>
            </a:pPr>
            <a:r>
              <a:rPr lang="en-US" sz="2276" spc="91">
                <a:solidFill>
                  <a:srgbClr val="000000"/>
                </a:solidFill>
                <a:latin typeface="Montserrat Light Bold"/>
                <a:ea typeface="Montserrat Light Bold"/>
                <a:cs typeface="Montserrat Light Bold"/>
                <a:sym typeface="Montserrat Light Bold"/>
              </a:rPr>
              <a:t>Higher Conversion Rates: </a:t>
            </a:r>
            <a:r>
              <a:rPr lang="en-US" sz="2276" spc="91">
                <a:solidFill>
                  <a:srgbClr val="000000"/>
                </a:solidFill>
                <a:latin typeface="Montserrat Light"/>
                <a:ea typeface="Montserrat Light"/>
                <a:cs typeface="Montserrat Light"/>
                <a:sym typeface="Montserrat Light"/>
              </a:rPr>
              <a:t>Boost sales by enhancing user satisfaction and loyalty.</a:t>
            </a:r>
          </a:p>
          <a:p>
            <a:pPr algn="l" marL="491426" indent="-245713" lvl="1">
              <a:lnSpc>
                <a:spcPts val="3300"/>
              </a:lnSpc>
              <a:buAutoNum type="arabicPeriod" startAt="1"/>
            </a:pPr>
            <a:r>
              <a:rPr lang="en-US" sz="2276" spc="91">
                <a:solidFill>
                  <a:srgbClr val="000000"/>
                </a:solidFill>
                <a:latin typeface="Montserrat Light Bold"/>
                <a:ea typeface="Montserrat Light Bold"/>
                <a:cs typeface="Montserrat Light Bold"/>
                <a:sym typeface="Montserrat Light Bold"/>
              </a:rPr>
              <a:t>Cross-Platform Integration: </a:t>
            </a:r>
            <a:r>
              <a:rPr lang="en-US" sz="2276" spc="91">
                <a:solidFill>
                  <a:srgbClr val="000000"/>
                </a:solidFill>
                <a:latin typeface="Montserrat Light"/>
                <a:ea typeface="Montserrat Light"/>
                <a:cs typeface="Montserrat Light"/>
                <a:sym typeface="Montserrat Light"/>
              </a:rPr>
              <a:t>Connect browsing to shopping for a seamless experience.</a:t>
            </a:r>
          </a:p>
          <a:p>
            <a:pPr algn="l" marL="491426" indent="-245713" lvl="1">
              <a:lnSpc>
                <a:spcPts val="3300"/>
              </a:lnSpc>
              <a:buAutoNum type="arabicPeriod" startAt="1"/>
            </a:pPr>
            <a:r>
              <a:rPr lang="en-US" sz="2276" spc="91">
                <a:solidFill>
                  <a:srgbClr val="000000"/>
                </a:solidFill>
                <a:latin typeface="Montserrat Light Bold"/>
                <a:ea typeface="Montserrat Light Bold"/>
                <a:cs typeface="Montserrat Light Bold"/>
                <a:sym typeface="Montserrat Light Bold"/>
              </a:rPr>
              <a:t>Expanded Brand Reach: </a:t>
            </a:r>
            <a:r>
              <a:rPr lang="en-US" sz="2276" spc="91">
                <a:solidFill>
                  <a:srgbClr val="000000"/>
                </a:solidFill>
                <a:latin typeface="Montserrat Light"/>
                <a:ea typeface="Montserrat Light"/>
                <a:cs typeface="Montserrat Light"/>
                <a:sym typeface="Montserrat Light"/>
              </a:rPr>
              <a:t>Reach new customers during their everyday online activities.</a:t>
            </a:r>
          </a:p>
          <a:p>
            <a:pPr algn="l" marL="491426" indent="-245713" lvl="1">
              <a:lnSpc>
                <a:spcPts val="3300"/>
              </a:lnSpc>
              <a:buAutoNum type="arabicPeriod" startAt="1"/>
            </a:pPr>
            <a:r>
              <a:rPr lang="en-US" sz="2276" spc="91">
                <a:solidFill>
                  <a:srgbClr val="000000"/>
                </a:solidFill>
                <a:latin typeface="Montserrat Light Bold"/>
                <a:ea typeface="Montserrat Light Bold"/>
                <a:cs typeface="Montserrat Light Bold"/>
                <a:sym typeface="Montserrat Light Bold"/>
              </a:rPr>
              <a:t>Data-Driven Personalization: </a:t>
            </a:r>
            <a:r>
              <a:rPr lang="en-US" sz="2276" spc="91">
                <a:solidFill>
                  <a:srgbClr val="000000"/>
                </a:solidFill>
                <a:latin typeface="Montserrat Light"/>
                <a:ea typeface="Montserrat Light"/>
                <a:cs typeface="Montserrat Light"/>
                <a:sym typeface="Montserrat Light"/>
              </a:rPr>
              <a:t>Use swipe data for precise recommendations.</a:t>
            </a:r>
          </a:p>
          <a:p>
            <a:pPr algn="l" marL="491426" indent="-245713" lvl="1">
              <a:lnSpc>
                <a:spcPts val="3300"/>
              </a:lnSpc>
              <a:buAutoNum type="arabicPeriod" startAt="1"/>
            </a:pPr>
            <a:r>
              <a:rPr lang="en-US" sz="2276" spc="91">
                <a:solidFill>
                  <a:srgbClr val="000000"/>
                </a:solidFill>
                <a:latin typeface="Montserrat Light Bold"/>
                <a:ea typeface="Montserrat Light Bold"/>
                <a:cs typeface="Montserrat Light Bold"/>
                <a:sym typeface="Montserrat Light Bold"/>
              </a:rPr>
              <a:t>Community Engagement: </a:t>
            </a:r>
            <a:r>
              <a:rPr lang="en-US" sz="2276" spc="91">
                <a:solidFill>
                  <a:srgbClr val="000000"/>
                </a:solidFill>
                <a:latin typeface="Montserrat Light"/>
                <a:ea typeface="Montserrat Light"/>
                <a:cs typeface="Montserrat Light"/>
                <a:sym typeface="Montserrat Light"/>
              </a:rPr>
              <a:t>Build a vibrant shopper community with gamification.</a:t>
            </a:r>
          </a:p>
          <a:p>
            <a:pPr algn="l" marL="491426" indent="-245713" lvl="1">
              <a:lnSpc>
                <a:spcPts val="3300"/>
              </a:lnSpc>
              <a:buAutoNum type="arabicPeriod" startAt="1"/>
            </a:pPr>
            <a:r>
              <a:rPr lang="en-US" sz="2276" spc="91">
                <a:solidFill>
                  <a:srgbClr val="000000"/>
                </a:solidFill>
                <a:latin typeface="Montserrat Light Bold"/>
                <a:ea typeface="Montserrat Light Bold"/>
                <a:cs typeface="Montserrat Light Bold"/>
                <a:sym typeface="Montserrat Light Bold"/>
              </a:rPr>
              <a:t>Continuous Improvement: </a:t>
            </a:r>
            <a:r>
              <a:rPr lang="en-US" sz="2276" spc="91">
                <a:solidFill>
                  <a:srgbClr val="000000"/>
                </a:solidFill>
                <a:latin typeface="Montserrat Light"/>
                <a:ea typeface="Montserrat Light"/>
                <a:cs typeface="Montserrat Light"/>
                <a:sym typeface="Montserrat Light"/>
              </a:rPr>
              <a:t>Evolve with user data and feedback to meet needs.</a:t>
            </a:r>
          </a:p>
        </p:txBody>
      </p:sp>
      <p:sp>
        <p:nvSpPr>
          <p:cNvPr name="AutoShape 4" id="4"/>
          <p:cNvSpPr/>
          <p:nvPr/>
        </p:nvSpPr>
        <p:spPr>
          <a:xfrm>
            <a:off x="0" y="10287000"/>
            <a:ext cx="18288000" cy="0"/>
          </a:xfrm>
          <a:prstGeom prst="line">
            <a:avLst/>
          </a:prstGeom>
          <a:ln cap="flat" w="161925">
            <a:solidFill>
              <a:srgbClr val="301D3B"/>
            </a:solidFill>
            <a:prstDash val="solid"/>
            <a:headEnd type="none" len="sm" w="sm"/>
            <a:tailEnd type="none" len="sm" w="sm"/>
          </a:ln>
        </p:spPr>
      </p:sp>
      <p:sp>
        <p:nvSpPr>
          <p:cNvPr name="Freeform 5" id="5"/>
          <p:cNvSpPr/>
          <p:nvPr/>
        </p:nvSpPr>
        <p:spPr>
          <a:xfrm flipH="false" flipV="false" rot="0">
            <a:off x="414618" y="1434353"/>
            <a:ext cx="3765176" cy="7642412"/>
          </a:xfrm>
          <a:custGeom>
            <a:avLst/>
            <a:gdLst/>
            <a:ahLst/>
            <a:cxnLst/>
            <a:rect r="r" b="b" t="t" l="l"/>
            <a:pathLst>
              <a:path h="7642412" w="3765176">
                <a:moveTo>
                  <a:pt x="0" y="0"/>
                </a:moveTo>
                <a:lnTo>
                  <a:pt x="3765176" y="0"/>
                </a:lnTo>
                <a:lnTo>
                  <a:pt x="3765176" y="7642412"/>
                </a:lnTo>
                <a:lnTo>
                  <a:pt x="0" y="7642412"/>
                </a:lnTo>
                <a:lnTo>
                  <a:pt x="0" y="0"/>
                </a:lnTo>
                <a:close/>
              </a:path>
            </a:pathLst>
          </a:custGeom>
          <a:blipFill>
            <a:blip r:embed="rId3"/>
            <a:stretch>
              <a:fillRect l="-26737" t="-10966" r="-26382" b="-2189"/>
            </a:stretch>
          </a:blipFill>
        </p:spPr>
      </p:sp>
      <p:sp>
        <p:nvSpPr>
          <p:cNvPr name="TextBox 6" id="6"/>
          <p:cNvSpPr txBox="true"/>
          <p:nvPr/>
        </p:nvSpPr>
        <p:spPr>
          <a:xfrm rot="0">
            <a:off x="0" y="472439"/>
            <a:ext cx="7703364" cy="988696"/>
          </a:xfrm>
          <a:prstGeom prst="rect">
            <a:avLst/>
          </a:prstGeom>
        </p:spPr>
        <p:txBody>
          <a:bodyPr anchor="t" rtlCol="false" tIns="0" lIns="0" bIns="0" rIns="0">
            <a:spAutoFit/>
          </a:bodyPr>
          <a:lstStyle/>
          <a:p>
            <a:pPr algn="ctr">
              <a:lnSpc>
                <a:spcPts val="7979"/>
              </a:lnSpc>
              <a:spcBef>
                <a:spcPct val="0"/>
              </a:spcBef>
            </a:pPr>
            <a:r>
              <a:rPr lang="en-US" sz="5699">
                <a:solidFill>
                  <a:srgbClr val="000000"/>
                </a:solidFill>
                <a:latin typeface="Roboto"/>
                <a:ea typeface="Roboto"/>
                <a:cs typeface="Roboto"/>
                <a:sym typeface="Roboto"/>
              </a:rPr>
              <a:t>Benefits</a:t>
            </a:r>
          </a:p>
        </p:txBody>
      </p:sp>
      <p:sp>
        <p:nvSpPr>
          <p:cNvPr name="TextBox 7" id="7"/>
          <p:cNvSpPr txBox="true"/>
          <p:nvPr/>
        </p:nvSpPr>
        <p:spPr>
          <a:xfrm rot="0">
            <a:off x="15386988" y="672464"/>
            <a:ext cx="3744624" cy="1219290"/>
          </a:xfrm>
          <a:prstGeom prst="rect">
            <a:avLst/>
          </a:prstGeom>
        </p:spPr>
        <p:txBody>
          <a:bodyPr anchor="t" rtlCol="false" tIns="0" lIns="0" bIns="0" rIns="0">
            <a:spAutoFit/>
          </a:bodyPr>
          <a:lstStyle/>
          <a:p>
            <a:pPr algn="ctr">
              <a:lnSpc>
                <a:spcPts val="4741"/>
              </a:lnSpc>
            </a:pPr>
            <a:r>
              <a:rPr lang="en-US" sz="4603">
                <a:solidFill>
                  <a:srgbClr val="F31AB0"/>
                </a:solidFill>
                <a:latin typeface="TAN Headline"/>
                <a:ea typeface="TAN Headline"/>
                <a:cs typeface="TAN Headline"/>
                <a:sym typeface="TAN Headline"/>
              </a:rPr>
              <a:t>#No</a:t>
            </a:r>
          </a:p>
          <a:p>
            <a:pPr algn="ctr">
              <a:lnSpc>
                <a:spcPts val="4741"/>
              </a:lnSpc>
            </a:pPr>
            <a:r>
              <a:rPr lang="en-US" sz="4603">
                <a:solidFill>
                  <a:srgbClr val="E65418"/>
                </a:solidFill>
                <a:latin typeface="TAN Headline"/>
                <a:ea typeface="TAN Headline"/>
                <a:cs typeface="TAN Headline"/>
                <a:sym typeface="TAN Headline"/>
              </a:rPr>
              <a:t>CAP</a:t>
            </a:r>
          </a:p>
        </p:txBody>
      </p:sp>
      <p:sp>
        <p:nvSpPr>
          <p:cNvPr name="TextBox 8" id="8"/>
          <p:cNvSpPr txBox="true"/>
          <p:nvPr/>
        </p:nvSpPr>
        <p:spPr>
          <a:xfrm rot="0">
            <a:off x="3667434" y="8711640"/>
            <a:ext cx="12370594" cy="431799"/>
          </a:xfrm>
          <a:prstGeom prst="rect">
            <a:avLst/>
          </a:prstGeom>
        </p:spPr>
        <p:txBody>
          <a:bodyPr anchor="t" rtlCol="false" tIns="0" lIns="0" bIns="0" rIns="0">
            <a:spAutoFit/>
          </a:bodyPr>
          <a:lstStyle/>
          <a:p>
            <a:pPr algn="ctr">
              <a:lnSpc>
                <a:spcPts val="3500"/>
              </a:lnSpc>
            </a:pPr>
            <a:r>
              <a:rPr lang="en-US" sz="2500">
                <a:solidFill>
                  <a:srgbClr val="000000"/>
                </a:solidFill>
                <a:latin typeface="Canva Sans Bold"/>
                <a:ea typeface="Canva Sans Bold"/>
                <a:cs typeface="Canva Sans Bold"/>
                <a:sym typeface="Canva Sans Bold"/>
              </a:rPr>
              <a:t>Github link:</a:t>
            </a:r>
            <a:r>
              <a:rPr lang="en-US" sz="2500">
                <a:solidFill>
                  <a:srgbClr val="000000"/>
                </a:solidFill>
                <a:latin typeface="Canva Sans"/>
                <a:ea typeface="Canva Sans"/>
                <a:cs typeface="Canva Sans"/>
                <a:sym typeface="Canva Sans"/>
              </a:rPr>
              <a:t>  </a:t>
            </a:r>
            <a:r>
              <a:rPr lang="en-US" sz="2500" u="sng">
                <a:solidFill>
                  <a:srgbClr val="5271FF"/>
                </a:solidFill>
                <a:latin typeface="Canva Sans"/>
                <a:ea typeface="Canva Sans"/>
                <a:cs typeface="Canva Sans"/>
                <a:sym typeface="Canva Sans"/>
                <a:hlinkClick r:id="rId4" tooltip="https://github.com/ananyabansal16/Myntra-WeForShe-MynChamps"/>
              </a:rPr>
              <a:t>https://github.com/ananyabansal16/Myntra-WeForShe-MynChamps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DAGJiPgzvAo</dc:identifier>
  <dcterms:modified xsi:type="dcterms:W3CDTF">2011-08-01T06:04:30Z</dcterms:modified>
  <cp:revision>1</cp:revision>
  <dc:title>ThaparInstituteOf EngineeringAndTechnology_MynChamps</dc:title>
</cp:coreProperties>
</file>